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5"/>
  </p:sldMasterIdLst>
  <p:notesMasterIdLst>
    <p:notesMasterId r:id="rId13"/>
  </p:notesMasterIdLst>
  <p:handoutMasterIdLst>
    <p:handoutMasterId r:id="rId14"/>
  </p:handoutMasterIdLst>
  <p:sldIdLst>
    <p:sldId id="397" r:id="rId6"/>
    <p:sldId id="470" r:id="rId7"/>
    <p:sldId id="471" r:id="rId8"/>
    <p:sldId id="472" r:id="rId9"/>
    <p:sldId id="473" r:id="rId10"/>
    <p:sldId id="476" r:id="rId11"/>
    <p:sldId id="474" r:id="rId12"/>
  </p:sldIdLst>
  <p:sldSz cx="9144000" cy="5143500" type="screen16x9"/>
  <p:notesSz cx="6797675" cy="9872663"/>
  <p:custDataLst>
    <p:tags r:id="rId15"/>
  </p:custDataLst>
  <p:defaultTextStyle>
    <a:defPPr>
      <a:defRPr lang="en-US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10">
          <p15:clr>
            <a:srgbClr val="A4A3A4"/>
          </p15:clr>
        </p15:guide>
        <p15:guide id="4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7476"/>
    <a:srgbClr val="FED138"/>
    <a:srgbClr val="EFA543"/>
    <a:srgbClr val="DCF7FA"/>
    <a:srgbClr val="4D4D4D"/>
    <a:srgbClr val="6E6C6D"/>
    <a:srgbClr val="FDD138"/>
    <a:srgbClr val="FFE633"/>
    <a:srgbClr val="0000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4556"/>
  </p:normalViewPr>
  <p:slideViewPr>
    <p:cSldViewPr snapToGrid="0" snapToObjects="1" showGuides="1">
      <p:cViewPr varScale="1">
        <p:scale>
          <a:sx n="145" d="100"/>
          <a:sy n="145" d="100"/>
        </p:scale>
        <p:origin x="1146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20"/>
    </p:cViewPr>
  </p:sorterViewPr>
  <p:notesViewPr>
    <p:cSldViewPr snapToGrid="0" snapToObjects="1">
      <p:cViewPr varScale="1">
        <p:scale>
          <a:sx n="79" d="100"/>
          <a:sy n="79" d="100"/>
        </p:scale>
        <p:origin x="2576" y="200"/>
      </p:cViewPr>
      <p:guideLst>
        <p:guide orient="horz" pos="2880"/>
        <p:guide pos="2160"/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F7038-1A5C-4CD7-A69B-A41A9E4698E2}" type="datetimeFigureOut">
              <a:rPr lang="pl-PL" smtClean="0"/>
              <a:t>29.06.2017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BC8733-639E-4CAF-8C82-44292123B74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774671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5A6CE-42F9-4E01-AD14-17456ACECB09}" type="datetimeFigureOut">
              <a:rPr lang="en-US" smtClean="0"/>
              <a:pPr/>
              <a:t>6/29/2017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363" y="739775"/>
            <a:ext cx="6584950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1C575A-FA3C-4170-BDE2-E20A383993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690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6363" y="739775"/>
            <a:ext cx="6584950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61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697028B-1823-4C27-BA10-2107B4444AC5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9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906085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155" y="121500"/>
            <a:ext cx="6028413" cy="6237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2030" y="1131570"/>
            <a:ext cx="8305566" cy="3442716"/>
          </a:xfrm>
        </p:spPr>
        <p:txBody>
          <a:bodyPr lIns="0" tIns="0" rIns="0" bIns="0"/>
          <a:lstStyle>
            <a:lvl1pPr>
              <a:spcBef>
                <a:spcPts val="327"/>
              </a:spcBef>
              <a:defRPr>
                <a:solidFill>
                  <a:schemeClr val="bg1"/>
                </a:solidFill>
              </a:defRPr>
            </a:lvl1pPr>
            <a:lvl2pPr marL="389626" indent="-196347">
              <a:spcBef>
                <a:spcPts val="327"/>
              </a:spcBef>
              <a:defRPr>
                <a:solidFill>
                  <a:schemeClr val="bg1"/>
                </a:solidFill>
              </a:defRPr>
            </a:lvl2pPr>
            <a:lvl3pPr marL="779252" indent="-196347">
              <a:spcBef>
                <a:spcPts val="327"/>
              </a:spcBef>
              <a:defRPr>
                <a:solidFill>
                  <a:schemeClr val="bg1"/>
                </a:solidFill>
              </a:defRPr>
            </a:lvl3pPr>
            <a:lvl4pPr marL="1171945" indent="-199415">
              <a:spcBef>
                <a:spcPts val="327"/>
              </a:spcBef>
              <a:defRPr>
                <a:solidFill>
                  <a:schemeClr val="bg1"/>
                </a:solidFill>
              </a:defRPr>
            </a:lvl4pPr>
            <a:lvl5pPr marL="1754850" indent="-196347">
              <a:spcBef>
                <a:spcPts val="327"/>
              </a:spcBef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155" y="121500"/>
            <a:ext cx="6028413" cy="623700"/>
          </a:xfrm>
        </p:spPr>
        <p:txBody>
          <a:bodyPr/>
          <a:lstStyle>
            <a:lvl1pPr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22031" y="1131300"/>
            <a:ext cx="8301046" cy="3442500"/>
          </a:xfrm>
          <a:prstGeom prst="rect">
            <a:avLst/>
          </a:prstGeom>
        </p:spPr>
        <p:txBody>
          <a:bodyPr lIns="0" tIns="0" rIns="0" bIns="0"/>
          <a:lstStyle>
            <a:lvl1pPr marL="147260" indent="-147260">
              <a:spcBef>
                <a:spcPts val="327"/>
              </a:spcBef>
              <a:buClr>
                <a:schemeClr val="tx2"/>
              </a:buClr>
              <a:buFont typeface="Arial" pitchFamily="34" charset="0"/>
              <a:buChar char="•"/>
              <a:tabLst/>
              <a:defRPr b="0"/>
            </a:lvl1pPr>
            <a:lvl2pPr marL="536886" indent="-196347">
              <a:spcBef>
                <a:spcPts val="327"/>
              </a:spcBef>
              <a:buFont typeface="Arial" pitchFamily="34" charset="0"/>
              <a:buChar char="–"/>
              <a:defRPr/>
            </a:lvl2pPr>
            <a:lvl3pPr marL="917308" indent="-196347">
              <a:spcBef>
                <a:spcPts val="327"/>
              </a:spcBef>
              <a:defRPr/>
            </a:lvl3pPr>
            <a:lvl4pPr marL="1316138" indent="-196347">
              <a:spcBef>
                <a:spcPts val="327"/>
              </a:spcBef>
              <a:defRPr/>
            </a:lvl4pPr>
            <a:lvl5pPr marL="1754850" indent="-196347">
              <a:spcBef>
                <a:spcPts val="327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2031" y="121500"/>
            <a:ext cx="6667538" cy="623700"/>
          </a:xfrm>
          <a:prstGeom prst="rect">
            <a:avLst/>
          </a:prstGeom>
        </p:spPr>
        <p:txBody>
          <a:bodyPr vert="horz" lIns="0" tIns="38963" rIns="0" bIns="38963" rtlCol="0" anchor="b" anchorCtr="0">
            <a:noAutofit/>
          </a:bodyPr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10" name="TextBox 9"/>
          <p:cNvSpPr txBox="1"/>
          <p:nvPr/>
        </p:nvSpPr>
        <p:spPr>
          <a:xfrm>
            <a:off x="8546954" y="5005800"/>
            <a:ext cx="175846" cy="9525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marL="0" marR="0" lvl="0" indent="0" algn="r" defTabSz="7792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53E389-1311-4796-9190-1F74A8EADEA2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77925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sz="800" dirty="0" smtClean="0">
              <a:latin typeface="Arial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22031" y="1131570"/>
            <a:ext cx="8305566" cy="344271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Shape 14"/>
          <p:cNvSpPr/>
          <p:nvPr userDrawn="1"/>
        </p:nvSpPr>
        <p:spPr>
          <a:xfrm>
            <a:off x="422031" y="848053"/>
            <a:ext cx="8305566" cy="0"/>
          </a:xfrm>
          <a:prstGeom prst="line">
            <a:avLst/>
          </a:prstGeom>
          <a:ln w="6350">
            <a:solidFill>
              <a:schemeClr val="bg2"/>
            </a:solidFill>
            <a:miter lim="400000"/>
          </a:ln>
        </p:spPr>
        <p:txBody>
          <a:bodyPr lIns="40632" tIns="40632" rIns="40632" bIns="40632" anchor="ctr"/>
          <a:lstStyle/>
          <a:p>
            <a:pPr defTabSz="545991">
              <a:defRPr sz="38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Gill Sans"/>
              </a:defRPr>
            </a:pPr>
            <a:endParaRPr dirty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4999759"/>
            <a:ext cx="8546953" cy="143741"/>
            <a:chOff x="0" y="5005800"/>
            <a:chExt cx="12487073" cy="143741"/>
          </a:xfrm>
        </p:grpSpPr>
        <p:sp>
          <p:nvSpPr>
            <p:cNvPr id="17" name="Shape 16"/>
            <p:cNvSpPr/>
            <p:nvPr userDrawn="1"/>
          </p:nvSpPr>
          <p:spPr>
            <a:xfrm>
              <a:off x="661878" y="5005800"/>
              <a:ext cx="11825195" cy="143741"/>
            </a:xfrm>
            <a:prstGeom prst="rect">
              <a:avLst/>
            </a:prstGeom>
            <a:solidFill>
              <a:srgbClr val="6E6C6D"/>
            </a:solidFill>
            <a:ln w="12700">
              <a:noFill/>
              <a:miter lim="400000"/>
            </a:ln>
          </p:spPr>
          <p:txBody>
            <a:bodyPr lIns="48757" tIns="48757" rIns="48757" bIns="48757"/>
            <a:lstStyle/>
            <a:p>
              <a:pPr defTabSz="914218">
                <a:defRPr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  <p:sp>
          <p:nvSpPr>
            <p:cNvPr id="18" name="Shape 17"/>
            <p:cNvSpPr/>
            <p:nvPr userDrawn="1"/>
          </p:nvSpPr>
          <p:spPr>
            <a:xfrm>
              <a:off x="0" y="5005800"/>
              <a:ext cx="676341" cy="143741"/>
            </a:xfrm>
            <a:prstGeom prst="rect">
              <a:avLst/>
            </a:prstGeom>
            <a:solidFill>
              <a:srgbClr val="FDD138"/>
            </a:solidFill>
            <a:ln w="12700">
              <a:noFill/>
              <a:miter lim="400000"/>
            </a:ln>
          </p:spPr>
          <p:txBody>
            <a:bodyPr lIns="48757" tIns="48757" rIns="48757" bIns="48757"/>
            <a:lstStyle/>
            <a:p>
              <a:pPr defTabSz="914218">
                <a:defRPr sz="12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0" r:id="rId3"/>
    <p:sldLayoutId id="2147483657" r:id="rId4"/>
    <p:sldLayoutId id="2147483654" r:id="rId5"/>
    <p:sldLayoutId id="2147483655" r:id="rId6"/>
  </p:sldLayoutIdLst>
  <p:hf hdr="0" ftr="0" dt="0"/>
  <p:txStyles>
    <p:titleStyle>
      <a:lvl1pPr algn="l" defTabSz="779252" rtl="0" eaLnBrk="1" latinLnBrk="0" hangingPunct="1">
        <a:spcBef>
          <a:spcPct val="0"/>
        </a:spcBef>
        <a:buNone/>
        <a:defRPr sz="2000" b="0" kern="1200" cap="all" baseline="0">
          <a:solidFill>
            <a:srgbClr val="6E6C6D"/>
          </a:solidFill>
          <a:latin typeface="+mj-lt"/>
          <a:ea typeface="+mj-ea"/>
          <a:cs typeface="+mj-cs"/>
        </a:defRPr>
      </a:lvl1pPr>
    </p:titleStyle>
    <p:bodyStyle>
      <a:lvl1pPr marL="0" indent="0" algn="l" defTabSz="779252" rtl="0" eaLnBrk="1" latinLnBrk="0" hangingPunct="1">
        <a:spcBef>
          <a:spcPts val="327"/>
        </a:spcBef>
        <a:buClr>
          <a:srgbClr val="FDD138"/>
        </a:buClr>
        <a:buFontTx/>
        <a:buNone/>
        <a:defRPr sz="1400" b="1" kern="1200">
          <a:solidFill>
            <a:srgbClr val="6E6C6D"/>
          </a:solidFill>
          <a:latin typeface="+mn-lt"/>
          <a:ea typeface="+mn-ea"/>
          <a:cs typeface="+mn-cs"/>
        </a:defRPr>
      </a:lvl1pPr>
      <a:lvl2pPr marL="389626" indent="-194813" algn="l" defTabSz="779252" rtl="0" eaLnBrk="1" latinLnBrk="0" hangingPunct="1">
        <a:spcBef>
          <a:spcPts val="327"/>
        </a:spcBef>
        <a:buClr>
          <a:srgbClr val="FDD138"/>
        </a:buClr>
        <a:buFont typeface="Arial" pitchFamily="34" charset="0"/>
        <a:buChar char="•"/>
        <a:defRPr sz="1400" kern="1200">
          <a:solidFill>
            <a:srgbClr val="6E6C6D"/>
          </a:solidFill>
          <a:latin typeface="+mn-lt"/>
          <a:ea typeface="+mn-ea"/>
          <a:cs typeface="+mn-cs"/>
        </a:defRPr>
      </a:lvl2pPr>
      <a:lvl3pPr marL="779252" indent="-194813" algn="l" defTabSz="779252" rtl="0" eaLnBrk="1" latinLnBrk="0" hangingPunct="1">
        <a:spcBef>
          <a:spcPts val="327"/>
        </a:spcBef>
        <a:buClr>
          <a:srgbClr val="FDD138"/>
        </a:buClr>
        <a:buFont typeface="Arial" pitchFamily="34" charset="0"/>
        <a:buChar char="–"/>
        <a:defRPr sz="1400" kern="1200">
          <a:solidFill>
            <a:srgbClr val="6E6C6D"/>
          </a:solidFill>
          <a:latin typeface="+mn-lt"/>
          <a:ea typeface="+mn-ea"/>
          <a:cs typeface="+mn-cs"/>
        </a:defRPr>
      </a:lvl3pPr>
      <a:lvl4pPr marL="1172937" indent="-198871" algn="l" defTabSz="779252" rtl="0" eaLnBrk="1" latinLnBrk="0" hangingPunct="1">
        <a:spcBef>
          <a:spcPts val="327"/>
        </a:spcBef>
        <a:buClr>
          <a:srgbClr val="FDD138"/>
        </a:buClr>
        <a:buFont typeface="Arial" pitchFamily="34" charset="0"/>
        <a:buChar char="–"/>
        <a:defRPr sz="1400" kern="1200">
          <a:solidFill>
            <a:srgbClr val="6E6C6D"/>
          </a:solidFill>
          <a:latin typeface="+mn-lt"/>
          <a:ea typeface="+mn-ea"/>
          <a:cs typeface="+mn-cs"/>
        </a:defRPr>
      </a:lvl4pPr>
      <a:lvl5pPr marL="1754670" indent="-196166" algn="l" defTabSz="779252" rtl="0" eaLnBrk="1" latinLnBrk="0" hangingPunct="1">
        <a:spcBef>
          <a:spcPts val="327"/>
        </a:spcBef>
        <a:buClr>
          <a:srgbClr val="FDD138"/>
        </a:buClr>
        <a:buFont typeface="Arial" pitchFamily="34" charset="0"/>
        <a:buChar char="–"/>
        <a:defRPr sz="1400" kern="1200">
          <a:solidFill>
            <a:srgbClr val="6E6C6D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tags" Target="../tags/tag2.xml"/><Relationship Id="rId16" Type="http://schemas.openxmlformats.org/officeDocument/2006/relationships/image" Target="../media/image12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11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Object 2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465" y="1192"/>
          <a:ext cx="1465" cy="1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4" name="think-cell Slide" r:id="rId5" imgW="360" imgH="360" progId="">
                  <p:embed/>
                </p:oleObj>
              </mc:Choice>
              <mc:Fallback>
                <p:oleObj name="think-cell Slide" r:id="rId5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5" y="1192"/>
                        <a:ext cx="1465" cy="11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" name="2000px-Q.CELLS_Logo.svg.png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2191775" y="4731097"/>
            <a:ext cx="828948" cy="27645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logo_tagline_new.png"/>
          <p:cNvPicPr>
            <a:picLocks noChangeAspect="1"/>
          </p:cNvPicPr>
          <p:nvPr/>
        </p:nvPicPr>
        <p:blipFill>
          <a:blip r:embed="rId8" cstate="print">
            <a:extLst/>
          </a:blip>
          <a:srcRect r="61055"/>
          <a:stretch>
            <a:fillRect/>
          </a:stretch>
        </p:blipFill>
        <p:spPr>
          <a:xfrm>
            <a:off x="3733717" y="4736351"/>
            <a:ext cx="785130" cy="2659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ABB_logo.svg.png"/>
          <p:cNvPicPr>
            <a:picLocks noChangeAspect="1"/>
          </p:cNvPicPr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6264306" y="4658405"/>
            <a:ext cx="738126" cy="421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7" name="nfosigw.png"/>
          <p:cNvPicPr>
            <a:picLocks noChangeAspect="1"/>
          </p:cNvPicPr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5212573" y="4660543"/>
            <a:ext cx="340778" cy="4175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" name="eu-efrr.png"/>
          <p:cNvPicPr>
            <a:picLocks noChangeAspect="1"/>
          </p:cNvPicPr>
          <p:nvPr/>
        </p:nvPicPr>
        <p:blipFill>
          <a:blip r:embed="rId11" cstate="print">
            <a:extLst/>
          </a:blip>
          <a:stretch>
            <a:fillRect/>
          </a:stretch>
        </p:blipFill>
        <p:spPr>
          <a:xfrm>
            <a:off x="277630" y="4708849"/>
            <a:ext cx="1199252" cy="3209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regionalny.png"/>
          <p:cNvPicPr>
            <a:picLocks noChangeAspect="1"/>
          </p:cNvPicPr>
          <p:nvPr/>
        </p:nvPicPr>
        <p:blipFill>
          <a:blip r:embed="rId12" cstate="print">
            <a:extLst/>
          </a:blip>
          <a:stretch>
            <a:fillRect/>
          </a:stretch>
        </p:blipFill>
        <p:spPr>
          <a:xfrm>
            <a:off x="7731804" y="4621037"/>
            <a:ext cx="1162814" cy="496575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tangle 19"/>
          <p:cNvSpPr/>
          <p:nvPr/>
        </p:nvSpPr>
        <p:spPr>
          <a:xfrm>
            <a:off x="0" y="4010219"/>
            <a:ext cx="9144000" cy="601886"/>
          </a:xfrm>
          <a:prstGeom prst="rect">
            <a:avLst/>
          </a:prstGeom>
          <a:solidFill>
            <a:srgbClr val="6E6C6D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pl-PL" sz="1400" smtClean="0">
              <a:solidFill>
                <a:srgbClr val="6E6C6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hape 451"/>
          <p:cNvSpPr/>
          <p:nvPr/>
        </p:nvSpPr>
        <p:spPr>
          <a:xfrm>
            <a:off x="6053562" y="4095840"/>
            <a:ext cx="2779577" cy="4306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12700">
              <a:lnSpc>
                <a:spcPct val="90000"/>
              </a:lnSpc>
              <a:defRPr sz="1800" cap="all" spc="-53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algn="ctr">
              <a:defRPr cap="none"/>
            </a:pPr>
            <a:r>
              <a:rPr lang="pl-PL" sz="1600" b="1" cap="none" dirty="0" smtClean="0">
                <a:solidFill>
                  <a:srgbClr val="FDD138"/>
                </a:solidFill>
                <a:latin typeface="AmpleSoft" panose="02000000000000000000" pitchFamily="50" charset="0"/>
              </a:rPr>
              <a:t>25 lat </a:t>
            </a:r>
            <a:r>
              <a:rPr lang="pl-PL" sz="1600" b="1" cap="none" dirty="0" smtClean="0">
                <a:solidFill>
                  <a:schemeClr val="bg1"/>
                </a:solidFill>
                <a:latin typeface="AmpleSoft" panose="02000000000000000000" pitchFamily="50" charset="0"/>
              </a:rPr>
              <a:t>gwarancji </a:t>
            </a:r>
          </a:p>
          <a:p>
            <a:pPr algn="ctr">
              <a:defRPr cap="none"/>
            </a:pPr>
            <a:r>
              <a:rPr lang="pl-PL" sz="1600" cap="none" dirty="0" smtClean="0">
                <a:solidFill>
                  <a:schemeClr val="bg1"/>
                </a:solidFill>
                <a:latin typeface="AmpleSoft" panose="02000000000000000000" pitchFamily="50" charset="0"/>
              </a:rPr>
              <a:t>od producentów z Niemiec</a:t>
            </a:r>
            <a:endParaRPr lang="pl-PL" sz="1600" cap="none" dirty="0">
              <a:solidFill>
                <a:schemeClr val="bg1"/>
              </a:solidFill>
              <a:latin typeface="AmpleSoft" panose="02000000000000000000" pitchFamily="50" charset="0"/>
            </a:endParaRPr>
          </a:p>
        </p:txBody>
      </p:sp>
      <p:sp>
        <p:nvSpPr>
          <p:cNvPr id="10" name="Shape 454"/>
          <p:cNvSpPr/>
          <p:nvPr/>
        </p:nvSpPr>
        <p:spPr>
          <a:xfrm>
            <a:off x="277630" y="4095859"/>
            <a:ext cx="1909985" cy="43060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12700">
              <a:lnSpc>
                <a:spcPct val="90000"/>
              </a:lnSpc>
              <a:defRPr sz="1800" cap="all" spc="-53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algn="ctr">
              <a:defRPr cap="none"/>
            </a:pPr>
            <a:r>
              <a:rPr lang="pl-PL" sz="1600" cap="none" dirty="0" smtClean="0">
                <a:solidFill>
                  <a:schemeClr val="bg1"/>
                </a:solidFill>
                <a:latin typeface="AmpleSoft" panose="02000000000000000000" pitchFamily="50" charset="0"/>
              </a:rPr>
              <a:t>Gwarancja </a:t>
            </a:r>
            <a:r>
              <a:rPr lang="pl-PL" sz="1600" b="1" cap="none" dirty="0" smtClean="0">
                <a:solidFill>
                  <a:schemeClr val="tx2"/>
                </a:solidFill>
                <a:latin typeface="AmpleSoft" panose="02000000000000000000" pitchFamily="50" charset="0"/>
              </a:rPr>
              <a:t>najniższego</a:t>
            </a:r>
            <a:r>
              <a:rPr lang="pl-PL" sz="1600" cap="none" dirty="0" smtClean="0">
                <a:solidFill>
                  <a:schemeClr val="bg1"/>
                </a:solidFill>
                <a:latin typeface="AmpleSoft" panose="02000000000000000000" pitchFamily="50" charset="0"/>
              </a:rPr>
              <a:t> abonamentu</a:t>
            </a:r>
            <a:endParaRPr lang="pl-PL" sz="1600" b="1" cap="none" dirty="0">
              <a:solidFill>
                <a:srgbClr val="FDD138"/>
              </a:solidFill>
              <a:latin typeface="AmpleSoft" panose="02000000000000000000" pitchFamily="50" charset="0"/>
            </a:endParaRPr>
          </a:p>
        </p:txBody>
      </p:sp>
      <p:sp>
        <p:nvSpPr>
          <p:cNvPr id="11" name="Shape 463"/>
          <p:cNvSpPr/>
          <p:nvPr/>
        </p:nvSpPr>
        <p:spPr>
          <a:xfrm>
            <a:off x="2617849" y="4095840"/>
            <a:ext cx="3258516" cy="4306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12700">
              <a:lnSpc>
                <a:spcPct val="90000"/>
              </a:lnSpc>
              <a:defRPr sz="1800" cap="all" spc="-53">
                <a:solidFill>
                  <a:srgbClr val="FFFFFF"/>
                </a:solidFill>
                <a:latin typeface="Gill Sans MT"/>
                <a:ea typeface="Gill Sans MT"/>
                <a:cs typeface="Gill Sans MT"/>
                <a:sym typeface="Gill Sans MT"/>
              </a:defRPr>
            </a:lvl1pPr>
          </a:lstStyle>
          <a:p>
            <a:pPr algn="ctr">
              <a:defRPr cap="none"/>
            </a:pPr>
            <a:r>
              <a:rPr lang="pl-PL" sz="1600" cap="none" dirty="0" smtClean="0">
                <a:solidFill>
                  <a:schemeClr val="bg1"/>
                </a:solidFill>
                <a:latin typeface="AmpleSoft" panose="02000000000000000000" pitchFamily="50" charset="0"/>
              </a:rPr>
              <a:t> Gwarancja </a:t>
            </a:r>
            <a:r>
              <a:rPr lang="pl-PL" sz="1600" b="1" cap="none" dirty="0" smtClean="0">
                <a:solidFill>
                  <a:schemeClr val="tx2"/>
                </a:solidFill>
                <a:latin typeface="AmpleSoft" panose="02000000000000000000" pitchFamily="50" charset="0"/>
              </a:rPr>
              <a:t>obniżenia </a:t>
            </a:r>
          </a:p>
          <a:p>
            <a:pPr algn="ctr">
              <a:defRPr cap="none"/>
            </a:pPr>
            <a:r>
              <a:rPr lang="pl-PL" sz="1600" cap="none" dirty="0" smtClean="0">
                <a:solidFill>
                  <a:schemeClr val="bg1"/>
                </a:solidFill>
                <a:latin typeface="AmpleSoft" panose="02000000000000000000" pitchFamily="50" charset="0"/>
              </a:rPr>
              <a:t>rachunku o 80%</a:t>
            </a:r>
            <a:endParaRPr lang="pl-PL" sz="1600" cap="none" dirty="0">
              <a:solidFill>
                <a:schemeClr val="bg1"/>
              </a:solidFill>
              <a:latin typeface="AmpleSoft" panose="02000000000000000000" pitchFamily="50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98" b="6529"/>
          <a:stretch/>
        </p:blipFill>
        <p:spPr>
          <a:xfrm>
            <a:off x="0" y="-1"/>
            <a:ext cx="9144000" cy="5117613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88110"/>
            <a:ext cx="9144000" cy="623700"/>
          </a:xfrm>
        </p:spPr>
        <p:txBody>
          <a:bodyPr anchor="ctr"/>
          <a:lstStyle/>
          <a:p>
            <a:pPr algn="ctr"/>
            <a:r>
              <a:rPr lang="pl-PL" dirty="0">
                <a:solidFill>
                  <a:srgbClr val="017476"/>
                </a:solidFill>
                <a:latin typeface="AmpleSoft Bold" panose="02000000000000000000" pitchFamily="50" charset="0"/>
              </a:rPr>
              <a:t>GRUPA </a:t>
            </a:r>
            <a:r>
              <a:rPr lang="pl-PL" dirty="0" smtClean="0">
                <a:solidFill>
                  <a:srgbClr val="017476"/>
                </a:solidFill>
                <a:latin typeface="AmpleSoft Bold" panose="02000000000000000000" pitchFamily="50" charset="0"/>
              </a:rPr>
              <a:t>OPERACYJNA</a:t>
            </a:r>
            <a:br>
              <a:rPr lang="pl-PL" dirty="0" smtClean="0">
                <a:solidFill>
                  <a:srgbClr val="017476"/>
                </a:solidFill>
                <a:latin typeface="AmpleSoft Bold" panose="02000000000000000000" pitchFamily="50" charset="0"/>
              </a:rPr>
            </a:br>
            <a:r>
              <a:rPr lang="pl-PL" dirty="0" smtClean="0">
                <a:solidFill>
                  <a:srgbClr val="017476"/>
                </a:solidFill>
                <a:latin typeface="AmpleSoft Bold" panose="02000000000000000000" pitchFamily="50" charset="0"/>
              </a:rPr>
              <a:t>„WSPÓŁPRACA</a:t>
            </a:r>
            <a:r>
              <a:rPr lang="pl-PL" dirty="0">
                <a:solidFill>
                  <a:srgbClr val="017476"/>
                </a:solidFill>
                <a:latin typeface="AmpleSoft Bold" panose="02000000000000000000" pitchFamily="50" charset="0"/>
              </a:rPr>
              <a:t> </a:t>
            </a:r>
            <a:r>
              <a:rPr lang="pl-PL" dirty="0" smtClean="0">
                <a:solidFill>
                  <a:srgbClr val="017476"/>
                </a:solidFill>
                <a:latin typeface="AmpleSoft Bold" panose="02000000000000000000" pitchFamily="50" charset="0"/>
              </a:rPr>
              <a:t>DLA </a:t>
            </a:r>
            <a:r>
              <a:rPr lang="pl-PL" dirty="0">
                <a:solidFill>
                  <a:srgbClr val="017476"/>
                </a:solidFill>
                <a:latin typeface="AmpleSoft Bold" panose="02000000000000000000" pitchFamily="50" charset="0"/>
              </a:rPr>
              <a:t>INNOWACYJNEJ ZIELONEJ </a:t>
            </a:r>
            <a:r>
              <a:rPr lang="pl-PL" dirty="0" smtClean="0">
                <a:solidFill>
                  <a:srgbClr val="017476"/>
                </a:solidFill>
                <a:latin typeface="AmpleSoft Bold" panose="02000000000000000000" pitchFamily="50" charset="0"/>
              </a:rPr>
              <a:t>ENERGII”</a:t>
            </a:r>
            <a:endParaRPr lang="pl-PL" dirty="0">
              <a:solidFill>
                <a:srgbClr val="017476"/>
              </a:solidFill>
              <a:latin typeface="AmpleSoft Bold" panose="02000000000000000000" pitchFamily="50" charset="0"/>
            </a:endParaRPr>
          </a:p>
        </p:txBody>
      </p:sp>
      <p:pic>
        <p:nvPicPr>
          <p:cNvPr id="23" name="logo.png"/>
          <p:cNvPicPr>
            <a:picLocks noChangeAspect="1"/>
          </p:cNvPicPr>
          <p:nvPr/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7229331" y="143092"/>
            <a:ext cx="1603808" cy="7243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053" y="1930660"/>
            <a:ext cx="1317700" cy="1373183"/>
          </a:xfrm>
          <a:prstGeom prst="rect">
            <a:avLst/>
          </a:prstGeom>
        </p:spPr>
      </p:pic>
      <p:sp>
        <p:nvSpPr>
          <p:cNvPr id="25" name="Title 3"/>
          <p:cNvSpPr txBox="1">
            <a:spLocks/>
          </p:cNvSpPr>
          <p:nvPr/>
        </p:nvSpPr>
        <p:spPr>
          <a:xfrm>
            <a:off x="-6191" y="862828"/>
            <a:ext cx="9150189" cy="1060848"/>
          </a:xfrm>
          <a:prstGeom prst="rect">
            <a:avLst/>
          </a:prstGeom>
        </p:spPr>
        <p:txBody>
          <a:bodyPr vert="horz" lIns="0" tIns="38963" rIns="0" bIns="38963" rtlCol="0" anchor="ctr" anchorCtr="0">
            <a:noAutofit/>
          </a:bodyPr>
          <a:lstStyle>
            <a:lvl1pPr algn="l" defTabSz="779252" rtl="0" eaLnBrk="1" latinLnBrk="0" hangingPunct="1">
              <a:spcBef>
                <a:spcPct val="0"/>
              </a:spcBef>
              <a:buNone/>
              <a:defRPr sz="2000" b="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 smtClean="0">
                <a:solidFill>
                  <a:srgbClr val="017476"/>
                </a:solidFill>
                <a:latin typeface="AmpleSoft Bold" panose="02000000000000000000" pitchFamily="50" charset="0"/>
              </a:rPr>
              <a:t>PROJEKT „ZIELONA </a:t>
            </a:r>
            <a:r>
              <a:rPr lang="pl-PL" dirty="0">
                <a:solidFill>
                  <a:srgbClr val="017476"/>
                </a:solidFill>
                <a:latin typeface="AmpleSoft Bold" panose="02000000000000000000" pitchFamily="50" charset="0"/>
              </a:rPr>
              <a:t>ENERGIA DLA </a:t>
            </a:r>
            <a:r>
              <a:rPr lang="pl-PL" dirty="0" smtClean="0">
                <a:solidFill>
                  <a:srgbClr val="017476"/>
                </a:solidFill>
                <a:latin typeface="AmpleSoft Bold" panose="02000000000000000000" pitchFamily="50" charset="0"/>
              </a:rPr>
              <a:t>ROLNICTWA”</a:t>
            </a:r>
            <a:br>
              <a:rPr lang="pl-PL" dirty="0" smtClean="0">
                <a:solidFill>
                  <a:srgbClr val="017476"/>
                </a:solidFill>
                <a:latin typeface="AmpleSoft Bold" panose="02000000000000000000" pitchFamily="50" charset="0"/>
              </a:rPr>
            </a:br>
            <a:r>
              <a:rPr lang="pl-PL" dirty="0" smtClean="0">
                <a:solidFill>
                  <a:srgbClr val="017476"/>
                </a:solidFill>
                <a:latin typeface="AmpleSoft Bold" panose="02000000000000000000" pitchFamily="50" charset="0"/>
              </a:rPr>
              <a:t>w </a:t>
            </a:r>
            <a:r>
              <a:rPr lang="pl-PL" dirty="0">
                <a:solidFill>
                  <a:srgbClr val="017476"/>
                </a:solidFill>
                <a:latin typeface="AmpleSoft Bold" panose="02000000000000000000" pitchFamily="50" charset="0"/>
              </a:rPr>
              <a:t>ramach działania „</a:t>
            </a:r>
            <a:r>
              <a:rPr lang="pl-PL" dirty="0" smtClean="0">
                <a:solidFill>
                  <a:srgbClr val="017476"/>
                </a:solidFill>
                <a:latin typeface="AmpleSoft Bold" panose="02000000000000000000" pitchFamily="50" charset="0"/>
              </a:rPr>
              <a:t>Współpraca”</a:t>
            </a:r>
            <a:br>
              <a:rPr lang="pl-PL" dirty="0" smtClean="0">
                <a:solidFill>
                  <a:srgbClr val="017476"/>
                </a:solidFill>
                <a:latin typeface="AmpleSoft Bold" panose="02000000000000000000" pitchFamily="50" charset="0"/>
              </a:rPr>
            </a:br>
            <a:r>
              <a:rPr lang="pl-PL" dirty="0" smtClean="0">
                <a:solidFill>
                  <a:srgbClr val="017476"/>
                </a:solidFill>
                <a:latin typeface="AmpleSoft Bold" panose="02000000000000000000" pitchFamily="50" charset="0"/>
              </a:rPr>
              <a:t>objętego Programem </a:t>
            </a:r>
            <a:r>
              <a:rPr lang="pl-PL" dirty="0">
                <a:solidFill>
                  <a:srgbClr val="017476"/>
                </a:solidFill>
                <a:latin typeface="AmpleSoft Bold" panose="02000000000000000000" pitchFamily="50" charset="0"/>
              </a:rPr>
              <a:t>Rozwoju Obszarów Wiejskich na lata 2014–2020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0" y="197077"/>
            <a:ext cx="798816" cy="66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21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mpleSoft" charset="0"/>
                <a:ea typeface="AmpleSoft" charset="0"/>
                <a:cs typeface="AmpleSoft" charset="0"/>
              </a:rPr>
              <a:t>5</a:t>
            </a:r>
            <a:r>
              <a:rPr lang="pl-PL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 Głównych korzyści dla uczestników projektu</a:t>
            </a:r>
            <a:endParaRPr lang="pl-PL" dirty="0">
              <a:solidFill>
                <a:schemeClr val="bg1"/>
              </a:solidFill>
              <a:latin typeface="AmpleSoft" charset="0"/>
              <a:ea typeface="AmpleSoft" charset="0"/>
              <a:cs typeface="AmpleSoft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061155" y="1351344"/>
            <a:ext cx="7656575" cy="3441700"/>
          </a:xfrm>
        </p:spPr>
        <p:txBody>
          <a:bodyPr>
            <a:normAutofit/>
          </a:bodyPr>
          <a:lstStyle/>
          <a:p>
            <a:r>
              <a:rPr lang="pl-PL" sz="1800" dirty="0" smtClean="0">
                <a:solidFill>
                  <a:schemeClr val="tx2"/>
                </a:solidFill>
                <a:latin typeface="AmpleSoft" charset="0"/>
                <a:ea typeface="AmpleSoft" charset="0"/>
                <a:cs typeface="AmpleSoft" charset="0"/>
              </a:rPr>
              <a:t>50% dotacji </a:t>
            </a:r>
            <a:r>
              <a:rPr lang="pl-PL" sz="1800" b="0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na realizację inwestycji – własna instalacja OZE</a:t>
            </a:r>
          </a:p>
          <a:p>
            <a:endParaRPr lang="pl-PL" sz="1800" b="0" dirty="0">
              <a:solidFill>
                <a:schemeClr val="bg1"/>
              </a:solidFill>
              <a:latin typeface="AmpleSoft" charset="0"/>
              <a:ea typeface="AmpleSoft" charset="0"/>
              <a:cs typeface="AmpleSoft" charset="0"/>
            </a:endParaRPr>
          </a:p>
          <a:p>
            <a:r>
              <a:rPr lang="pl-PL" sz="1800" dirty="0" smtClean="0">
                <a:solidFill>
                  <a:schemeClr val="tx2"/>
                </a:solidFill>
                <a:latin typeface="AmpleSoft" charset="0"/>
                <a:ea typeface="AmpleSoft" charset="0"/>
                <a:cs typeface="AmpleSoft" charset="0"/>
              </a:rPr>
              <a:t>Oszczędność </a:t>
            </a:r>
            <a:r>
              <a:rPr lang="pl-PL" sz="1800" dirty="0">
                <a:solidFill>
                  <a:schemeClr val="tx2"/>
                </a:solidFill>
                <a:latin typeface="AmpleSoft" charset="0"/>
                <a:ea typeface="AmpleSoft" charset="0"/>
                <a:cs typeface="AmpleSoft" charset="0"/>
              </a:rPr>
              <a:t>do </a:t>
            </a:r>
            <a:r>
              <a:rPr lang="pl-PL" sz="1800" dirty="0" smtClean="0">
                <a:solidFill>
                  <a:schemeClr val="tx2"/>
                </a:solidFill>
                <a:latin typeface="AmpleSoft" charset="0"/>
                <a:ea typeface="AmpleSoft" charset="0"/>
                <a:cs typeface="AmpleSoft" charset="0"/>
              </a:rPr>
              <a:t>70-90</a:t>
            </a:r>
            <a:r>
              <a:rPr lang="pl-PL" sz="1800" dirty="0">
                <a:solidFill>
                  <a:schemeClr val="tx2"/>
                </a:solidFill>
                <a:latin typeface="AmpleSoft" charset="0"/>
                <a:ea typeface="AmpleSoft" charset="0"/>
                <a:cs typeface="AmpleSoft" charset="0"/>
              </a:rPr>
              <a:t>% </a:t>
            </a:r>
            <a:r>
              <a:rPr lang="pl-PL" sz="1800" dirty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przez 30 lat</a:t>
            </a:r>
            <a:r>
              <a:rPr lang="pl-PL" sz="1800" b="0" dirty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 </a:t>
            </a:r>
            <a:r>
              <a:rPr lang="pl-PL" sz="1800" b="0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na rachunku za energię elektryczną</a:t>
            </a:r>
          </a:p>
          <a:p>
            <a:endParaRPr lang="pl-PL" sz="1800" b="0" dirty="0">
              <a:solidFill>
                <a:schemeClr val="bg1"/>
              </a:solidFill>
              <a:latin typeface="AmpleSoft" charset="0"/>
              <a:ea typeface="AmpleSoft" charset="0"/>
              <a:cs typeface="AmpleSoft" charset="0"/>
            </a:endParaRPr>
          </a:p>
          <a:p>
            <a:r>
              <a:rPr lang="pl-PL" sz="1800" b="0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Większe </a:t>
            </a:r>
            <a:r>
              <a:rPr lang="pl-PL" sz="1800" dirty="0" smtClean="0">
                <a:solidFill>
                  <a:schemeClr val="tx2"/>
                </a:solidFill>
                <a:latin typeface="AmpleSoft" charset="0"/>
                <a:ea typeface="AmpleSoft" charset="0"/>
                <a:cs typeface="AmpleSoft" charset="0"/>
              </a:rPr>
              <a:t>bezpieczeństwo energetyczne</a:t>
            </a:r>
            <a:r>
              <a:rPr lang="pl-PL" sz="1800" b="0" dirty="0" smtClean="0">
                <a:solidFill>
                  <a:schemeClr val="tx2"/>
                </a:solidFill>
                <a:latin typeface="AmpleSoft" charset="0"/>
                <a:ea typeface="AmpleSoft" charset="0"/>
                <a:cs typeface="AmpleSoft" charset="0"/>
              </a:rPr>
              <a:t> </a:t>
            </a:r>
            <a:r>
              <a:rPr lang="pl-PL" sz="1800" b="0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dzięki magazynom energii</a:t>
            </a:r>
          </a:p>
          <a:p>
            <a:endParaRPr lang="pl-PL" sz="1800" b="0" dirty="0">
              <a:solidFill>
                <a:schemeClr val="bg1"/>
              </a:solidFill>
              <a:latin typeface="AmpleSoft" charset="0"/>
              <a:ea typeface="AmpleSoft" charset="0"/>
              <a:cs typeface="AmpleSoft" charset="0"/>
            </a:endParaRPr>
          </a:p>
          <a:p>
            <a:r>
              <a:rPr lang="pl-PL" sz="1800" b="0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Udział w </a:t>
            </a:r>
            <a:r>
              <a:rPr lang="pl-PL" sz="1800" dirty="0" smtClean="0">
                <a:solidFill>
                  <a:schemeClr val="tx2"/>
                </a:solidFill>
                <a:latin typeface="AmpleSoft" charset="0"/>
                <a:ea typeface="AmpleSoft" charset="0"/>
                <a:cs typeface="AmpleSoft" charset="0"/>
              </a:rPr>
              <a:t>prestiżowym, pilotażowym projekcie ARiMR</a:t>
            </a:r>
          </a:p>
          <a:p>
            <a:endParaRPr lang="pl-PL" sz="1800" b="0" dirty="0">
              <a:solidFill>
                <a:schemeClr val="bg1"/>
              </a:solidFill>
              <a:latin typeface="AmpleSoft" charset="0"/>
              <a:ea typeface="AmpleSoft" charset="0"/>
              <a:cs typeface="AmpleSoft" charset="0"/>
            </a:endParaRPr>
          </a:p>
          <a:p>
            <a:r>
              <a:rPr lang="pl-PL" sz="1800" dirty="0">
                <a:solidFill>
                  <a:schemeClr val="tx2"/>
                </a:solidFill>
                <a:latin typeface="AmpleSoft" charset="0"/>
                <a:ea typeface="AmpleSoft" charset="0"/>
                <a:cs typeface="AmpleSoft" charset="0"/>
              </a:rPr>
              <a:t>Brak kosztów</a:t>
            </a:r>
            <a:r>
              <a:rPr lang="pl-PL" sz="1800" b="0" dirty="0">
                <a:solidFill>
                  <a:schemeClr val="tx2"/>
                </a:solidFill>
                <a:latin typeface="AmpleSoft" charset="0"/>
                <a:ea typeface="AmpleSoft" charset="0"/>
                <a:cs typeface="AmpleSoft" charset="0"/>
              </a:rPr>
              <a:t> </a:t>
            </a:r>
            <a:r>
              <a:rPr lang="pl-PL" sz="1800" b="0" dirty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związanych z przystąpieniem do </a:t>
            </a:r>
            <a:r>
              <a:rPr lang="pl-PL" sz="1800" b="0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Grupy oraz </a:t>
            </a:r>
            <a:r>
              <a:rPr lang="pl-PL" sz="1800" b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złożeniem wniosku o dotację</a:t>
            </a:r>
            <a:endParaRPr lang="pl-PL" sz="1800" b="0" dirty="0">
              <a:solidFill>
                <a:schemeClr val="bg1"/>
              </a:solidFill>
              <a:latin typeface="AmpleSoft" charset="0"/>
              <a:ea typeface="AmpleSoft" charset="0"/>
              <a:cs typeface="AmpleSoft" charset="0"/>
            </a:endParaRPr>
          </a:p>
        </p:txBody>
      </p:sp>
      <p:sp>
        <p:nvSpPr>
          <p:cNvPr id="4" name="Oval 3"/>
          <p:cNvSpPr>
            <a:spLocks noChangeAspect="1" noChangeArrowheads="1"/>
          </p:cNvSpPr>
          <p:nvPr/>
        </p:nvSpPr>
        <p:spPr bwMode="gray">
          <a:xfrm>
            <a:off x="556593" y="1302258"/>
            <a:ext cx="356016" cy="35323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600" b="1" dirty="0" smtClean="0">
                <a:solidFill>
                  <a:srgbClr val="017476"/>
                </a:solidFill>
                <a:latin typeface="AmpleSoft" charset="0"/>
                <a:ea typeface="AmpleSoft" charset="0"/>
                <a:cs typeface="AmpleSoft" charset="0"/>
              </a:rPr>
              <a:t>1</a:t>
            </a:r>
            <a:endParaRPr lang="en-US" sz="1600" b="1" dirty="0">
              <a:solidFill>
                <a:srgbClr val="017476"/>
              </a:solidFill>
              <a:latin typeface="AmpleSoft" charset="0"/>
              <a:ea typeface="AmpleSoft" charset="0"/>
              <a:cs typeface="AmpleSoft" charset="0"/>
            </a:endParaRPr>
          </a:p>
        </p:txBody>
      </p:sp>
      <p:sp>
        <p:nvSpPr>
          <p:cNvPr id="5" name="Oval 4"/>
          <p:cNvSpPr>
            <a:spLocks noChangeAspect="1" noChangeArrowheads="1"/>
          </p:cNvSpPr>
          <p:nvPr/>
        </p:nvSpPr>
        <p:spPr bwMode="gray">
          <a:xfrm>
            <a:off x="544152" y="1982645"/>
            <a:ext cx="356016" cy="35323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600" b="1" dirty="0" smtClean="0">
                <a:solidFill>
                  <a:srgbClr val="017476"/>
                </a:solidFill>
                <a:latin typeface="AmpleSoft" charset="0"/>
                <a:ea typeface="AmpleSoft" charset="0"/>
                <a:cs typeface="AmpleSoft" charset="0"/>
              </a:rPr>
              <a:t>2</a:t>
            </a:r>
            <a:endParaRPr lang="en-US" sz="1600" b="1" dirty="0">
              <a:solidFill>
                <a:srgbClr val="017476"/>
              </a:solidFill>
              <a:latin typeface="AmpleSoft" charset="0"/>
              <a:ea typeface="AmpleSoft" charset="0"/>
              <a:cs typeface="AmpleSoft" charset="0"/>
            </a:endParaRPr>
          </a:p>
        </p:txBody>
      </p:sp>
      <p:sp>
        <p:nvSpPr>
          <p:cNvPr id="6" name="Oval 5"/>
          <p:cNvSpPr>
            <a:spLocks noChangeAspect="1" noChangeArrowheads="1"/>
          </p:cNvSpPr>
          <p:nvPr/>
        </p:nvSpPr>
        <p:spPr bwMode="gray">
          <a:xfrm>
            <a:off x="556593" y="2544381"/>
            <a:ext cx="356016" cy="35323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600" b="1" dirty="0" smtClean="0">
                <a:solidFill>
                  <a:srgbClr val="017476"/>
                </a:solidFill>
                <a:latin typeface="AmpleSoft" charset="0"/>
                <a:ea typeface="AmpleSoft" charset="0"/>
                <a:cs typeface="AmpleSoft" charset="0"/>
              </a:rPr>
              <a:t>3</a:t>
            </a:r>
            <a:endParaRPr lang="en-US" sz="1600" b="1" dirty="0">
              <a:solidFill>
                <a:srgbClr val="017476"/>
              </a:solidFill>
              <a:latin typeface="AmpleSoft" charset="0"/>
              <a:ea typeface="AmpleSoft" charset="0"/>
              <a:cs typeface="AmpleSoft" charset="0"/>
            </a:endParaRPr>
          </a:p>
        </p:txBody>
      </p:sp>
      <p:sp>
        <p:nvSpPr>
          <p:cNvPr id="7" name="Oval 6"/>
          <p:cNvSpPr>
            <a:spLocks noChangeAspect="1" noChangeArrowheads="1"/>
          </p:cNvSpPr>
          <p:nvPr/>
        </p:nvSpPr>
        <p:spPr bwMode="gray">
          <a:xfrm>
            <a:off x="544152" y="3178047"/>
            <a:ext cx="356016" cy="35323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600" b="1" dirty="0" smtClean="0">
                <a:solidFill>
                  <a:srgbClr val="017476"/>
                </a:solidFill>
                <a:latin typeface="AmpleSoft" charset="0"/>
                <a:ea typeface="AmpleSoft" charset="0"/>
                <a:cs typeface="AmpleSoft" charset="0"/>
              </a:rPr>
              <a:t>4</a:t>
            </a:r>
            <a:endParaRPr lang="en-US" sz="1600" b="1" dirty="0">
              <a:solidFill>
                <a:srgbClr val="017476"/>
              </a:solidFill>
              <a:latin typeface="AmpleSoft" charset="0"/>
              <a:ea typeface="AmpleSoft" charset="0"/>
              <a:cs typeface="AmpleSoft" charset="0"/>
            </a:endParaRPr>
          </a:p>
        </p:txBody>
      </p:sp>
      <p:sp>
        <p:nvSpPr>
          <p:cNvPr id="8" name="Oval 7"/>
          <p:cNvSpPr>
            <a:spLocks noChangeAspect="1" noChangeArrowheads="1"/>
          </p:cNvSpPr>
          <p:nvPr/>
        </p:nvSpPr>
        <p:spPr bwMode="gray">
          <a:xfrm>
            <a:off x="556593" y="3833480"/>
            <a:ext cx="356016" cy="35323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600" b="1" dirty="0" smtClean="0">
                <a:solidFill>
                  <a:srgbClr val="017476"/>
                </a:solidFill>
                <a:latin typeface="AmpleSoft" charset="0"/>
                <a:ea typeface="AmpleSoft" charset="0"/>
                <a:cs typeface="AmpleSoft" charset="0"/>
              </a:rPr>
              <a:t>5</a:t>
            </a:r>
            <a:endParaRPr lang="en-US" sz="1600" b="1" dirty="0">
              <a:solidFill>
                <a:srgbClr val="017476"/>
              </a:solidFill>
              <a:latin typeface="AmpleSoft" charset="0"/>
              <a:ea typeface="AmpleSoft" charset="0"/>
              <a:cs typeface="AmpleSof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13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mpleSoft" charset="0"/>
                <a:ea typeface="AmpleSoft" charset="0"/>
                <a:cs typeface="AmpleSoft" charset="0"/>
              </a:rPr>
              <a:t>Geneza projektu</a:t>
            </a:r>
            <a:endParaRPr lang="pl-PL" dirty="0">
              <a:latin typeface="AmpleSoft" charset="0"/>
              <a:ea typeface="AmpleSoft" charset="0"/>
              <a:cs typeface="AmpleSoft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86137" y="1388509"/>
            <a:ext cx="8301037" cy="31877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pl-PL" sz="1800" b="0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Agencja Restrukturyzacji i Modernizacji Rolnictwa ogłosiła nabór do działania </a:t>
            </a:r>
            <a:r>
              <a:rPr lang="pl-PL" sz="1800" dirty="0" smtClean="0">
                <a:solidFill>
                  <a:schemeClr val="tx2"/>
                </a:solidFill>
                <a:latin typeface="AmpleSoft" charset="0"/>
                <a:ea typeface="AmpleSoft" charset="0"/>
                <a:cs typeface="AmpleSoft" charset="0"/>
              </a:rPr>
              <a:t>„Współpraca”</a:t>
            </a:r>
            <a:r>
              <a:rPr lang="pl-PL" sz="1800" b="0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 w ramach </a:t>
            </a:r>
            <a:r>
              <a:rPr lang="pl-PL" sz="1800" b="0" dirty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PROW (Program Rozwoju Obszarów Wiejskich</a:t>
            </a:r>
            <a:r>
              <a:rPr lang="pl-PL" sz="1800" b="0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pl-PL" sz="1800" b="0" dirty="0" smtClean="0">
              <a:solidFill>
                <a:schemeClr val="bg1"/>
              </a:solidFill>
              <a:latin typeface="AmpleSoft" charset="0"/>
              <a:ea typeface="AmpleSoft" charset="0"/>
              <a:cs typeface="AmpleSoft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800" b="0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To nowe działanie zmierzające do tworzenia </a:t>
            </a:r>
            <a:r>
              <a:rPr lang="pl-PL" sz="1800" dirty="0" smtClean="0">
                <a:solidFill>
                  <a:schemeClr val="tx2"/>
                </a:solidFill>
                <a:latin typeface="AmpleSoft" charset="0"/>
                <a:ea typeface="AmpleSoft" charset="0"/>
                <a:cs typeface="AmpleSoft" charset="0"/>
              </a:rPr>
              <a:t>grup operacyjnych </a:t>
            </a:r>
            <a:r>
              <a:rPr lang="pl-PL" sz="1800" b="0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w obszarze rolnictwa i przetwórstwa</a:t>
            </a:r>
          </a:p>
          <a:p>
            <a:pPr marL="342900" indent="-342900">
              <a:buFont typeface="+mj-lt"/>
              <a:buAutoNum type="arabicPeriod"/>
            </a:pPr>
            <a:endParaRPr lang="pl-PL" sz="1800" b="0" dirty="0">
              <a:solidFill>
                <a:schemeClr val="bg1"/>
              </a:solidFill>
              <a:latin typeface="AmpleSoft" charset="0"/>
              <a:ea typeface="AmpleSoft" charset="0"/>
              <a:cs typeface="AmpleSoft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800" b="0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„Współpraca” zapewnia </a:t>
            </a:r>
            <a:r>
              <a:rPr lang="pl-PL" sz="1800" dirty="0" smtClean="0">
                <a:solidFill>
                  <a:schemeClr val="tx2"/>
                </a:solidFill>
                <a:latin typeface="AmpleSoft" charset="0"/>
                <a:ea typeface="AmpleSoft" charset="0"/>
                <a:cs typeface="AmpleSoft" charset="0"/>
              </a:rPr>
              <a:t>istotne wsparcie dotacyjne</a:t>
            </a:r>
            <a:r>
              <a:rPr lang="pl-PL" sz="1800" b="0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 dla tworzenia </a:t>
            </a:r>
            <a:r>
              <a:rPr lang="pl-PL" sz="1800" b="0" dirty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i działania grup operacyjnych na rzecz </a:t>
            </a:r>
            <a:r>
              <a:rPr lang="pl-PL" sz="1800" dirty="0" smtClean="0">
                <a:solidFill>
                  <a:schemeClr val="tx2"/>
                </a:solidFill>
                <a:latin typeface="AmpleSoft" charset="0"/>
                <a:ea typeface="AmpleSoft" charset="0"/>
                <a:cs typeface="AmpleSoft" charset="0"/>
              </a:rPr>
              <a:t>nowoczesnego, wydajnego </a:t>
            </a:r>
            <a:r>
              <a:rPr lang="pl-PL" sz="1800" dirty="0">
                <a:solidFill>
                  <a:schemeClr val="tx2"/>
                </a:solidFill>
                <a:latin typeface="AmpleSoft" charset="0"/>
                <a:ea typeface="AmpleSoft" charset="0"/>
                <a:cs typeface="AmpleSoft" charset="0"/>
              </a:rPr>
              <a:t>i zrównoważonego rolnictwa</a:t>
            </a:r>
          </a:p>
          <a:p>
            <a:pPr marL="342900" indent="-342900">
              <a:buFont typeface="+mj-lt"/>
              <a:buAutoNum type="arabicPeriod"/>
            </a:pPr>
            <a:endParaRPr lang="pl-PL" sz="1800" b="0" dirty="0" smtClean="0">
              <a:solidFill>
                <a:schemeClr val="bg1"/>
              </a:solidFill>
              <a:latin typeface="AmpleSoft" charset="0"/>
              <a:ea typeface="AmpleSoft" charset="0"/>
              <a:cs typeface="AmpleSoft" charset="0"/>
            </a:endParaRPr>
          </a:p>
          <a:p>
            <a:pPr marL="342900" indent="-342900">
              <a:buFont typeface="+mj-lt"/>
              <a:buAutoNum type="arabicPeriod"/>
            </a:pPr>
            <a:endParaRPr lang="pl-PL" sz="1800" b="0" dirty="0" smtClean="0">
              <a:solidFill>
                <a:schemeClr val="bg1"/>
              </a:solidFill>
              <a:latin typeface="AmpleSoft" charset="0"/>
              <a:ea typeface="AmpleSoft" charset="0"/>
              <a:cs typeface="AmpleSoft" charset="0"/>
            </a:endParaRPr>
          </a:p>
          <a:p>
            <a:pPr marL="342900" indent="-342900">
              <a:buFont typeface="+mj-lt"/>
              <a:buAutoNum type="arabicPeriod"/>
            </a:pPr>
            <a:endParaRPr lang="pl-PL" sz="1800" b="0" dirty="0">
              <a:solidFill>
                <a:schemeClr val="bg1"/>
              </a:solidFill>
              <a:latin typeface="AmpleSoft" charset="0"/>
              <a:ea typeface="AmpleSoft" charset="0"/>
              <a:cs typeface="AmpleSoft" charset="0"/>
            </a:endParaRPr>
          </a:p>
        </p:txBody>
      </p:sp>
      <p:sp>
        <p:nvSpPr>
          <p:cNvPr id="4" name="takeaway_box"/>
          <p:cNvSpPr>
            <a:spLocks noChangeArrowheads="1"/>
          </p:cNvSpPr>
          <p:nvPr/>
        </p:nvSpPr>
        <p:spPr bwMode="gray">
          <a:xfrm>
            <a:off x="486137" y="4152414"/>
            <a:ext cx="8055980" cy="590188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77925" tIns="38963" rIns="77925" bIns="38963" anchor="ctr" anchorCtr="1"/>
          <a:lstStyle/>
          <a:p>
            <a:pPr algn="ctr"/>
            <a:r>
              <a:rPr lang="pl-PL" sz="1800" b="1" dirty="0" smtClean="0">
                <a:latin typeface="AmpleSoft" charset="0"/>
                <a:ea typeface="AmpleSoft" charset="0"/>
                <a:cs typeface="AmpleSoft" charset="0"/>
              </a:rPr>
              <a:t>W ramach działania „Współpraca” Foton Technik organizuje Grupę Operacyjną dla rozwoju nowoczesnej energetyki odnawialnej</a:t>
            </a:r>
            <a:endParaRPr lang="pl-PL" sz="1800" b="1" dirty="0">
              <a:latin typeface="AmpleSoft" charset="0"/>
              <a:ea typeface="AmpleSoft" charset="0"/>
              <a:cs typeface="AmpleSoft" charset="0"/>
            </a:endParaRPr>
          </a:p>
        </p:txBody>
      </p:sp>
      <p:sp>
        <p:nvSpPr>
          <p:cNvPr id="7" name="Oval 6"/>
          <p:cNvSpPr>
            <a:spLocks noChangeAspect="1" noChangeArrowheads="1"/>
          </p:cNvSpPr>
          <p:nvPr/>
        </p:nvSpPr>
        <p:spPr bwMode="gray">
          <a:xfrm>
            <a:off x="345831" y="1334770"/>
            <a:ext cx="356016" cy="35323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600" b="1" dirty="0" smtClean="0">
                <a:solidFill>
                  <a:srgbClr val="017476"/>
                </a:solidFill>
                <a:latin typeface="AmpleSoft" charset="0"/>
                <a:ea typeface="AmpleSoft" charset="0"/>
                <a:cs typeface="AmpleSoft" charset="0"/>
              </a:rPr>
              <a:t>1</a:t>
            </a:r>
            <a:endParaRPr lang="en-US" sz="1600" b="1" dirty="0">
              <a:solidFill>
                <a:srgbClr val="017476"/>
              </a:solidFill>
              <a:latin typeface="AmpleSoft" charset="0"/>
              <a:ea typeface="AmpleSoft" charset="0"/>
              <a:cs typeface="AmpleSoft" charset="0"/>
            </a:endParaRPr>
          </a:p>
        </p:txBody>
      </p:sp>
      <p:sp>
        <p:nvSpPr>
          <p:cNvPr id="8" name="Oval 7"/>
          <p:cNvSpPr>
            <a:spLocks noChangeAspect="1" noChangeArrowheads="1"/>
          </p:cNvSpPr>
          <p:nvPr/>
        </p:nvSpPr>
        <p:spPr bwMode="gray">
          <a:xfrm>
            <a:off x="333390" y="2252758"/>
            <a:ext cx="356016" cy="35323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600" b="1" dirty="0" smtClean="0">
                <a:solidFill>
                  <a:srgbClr val="017476"/>
                </a:solidFill>
                <a:latin typeface="AmpleSoft" charset="0"/>
                <a:ea typeface="AmpleSoft" charset="0"/>
                <a:cs typeface="AmpleSoft" charset="0"/>
              </a:rPr>
              <a:t>2</a:t>
            </a:r>
            <a:endParaRPr lang="en-US" sz="1600" b="1" dirty="0">
              <a:solidFill>
                <a:srgbClr val="017476"/>
              </a:solidFill>
              <a:latin typeface="AmpleSoft" charset="0"/>
              <a:ea typeface="AmpleSoft" charset="0"/>
              <a:cs typeface="AmpleSoft" charset="0"/>
            </a:endParaRPr>
          </a:p>
        </p:txBody>
      </p:sp>
      <p:sp>
        <p:nvSpPr>
          <p:cNvPr id="9" name="Oval 8"/>
          <p:cNvSpPr>
            <a:spLocks noChangeAspect="1" noChangeArrowheads="1"/>
          </p:cNvSpPr>
          <p:nvPr/>
        </p:nvSpPr>
        <p:spPr bwMode="gray">
          <a:xfrm>
            <a:off x="345831" y="3155870"/>
            <a:ext cx="356016" cy="35323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tx2"/>
            </a:solidFill>
            <a:round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n-US" sz="1600" b="1" dirty="0" smtClean="0">
                <a:solidFill>
                  <a:srgbClr val="017476"/>
                </a:solidFill>
                <a:latin typeface="AmpleSoft" charset="0"/>
                <a:ea typeface="AmpleSoft" charset="0"/>
                <a:cs typeface="AmpleSoft" charset="0"/>
              </a:rPr>
              <a:t>3</a:t>
            </a:r>
            <a:endParaRPr lang="en-US" sz="1600" b="1" dirty="0">
              <a:solidFill>
                <a:srgbClr val="017476"/>
              </a:solidFill>
              <a:latin typeface="AmpleSoft" charset="0"/>
              <a:ea typeface="AmpleSoft" charset="0"/>
              <a:cs typeface="AmpleSof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2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1155" y="121500"/>
            <a:ext cx="6219321" cy="623700"/>
          </a:xfrm>
        </p:spPr>
        <p:txBody>
          <a:bodyPr/>
          <a:lstStyle/>
          <a:p>
            <a:r>
              <a:rPr lang="pl-PL" dirty="0" smtClean="0">
                <a:latin typeface="AmpleSoft" charset="0"/>
                <a:ea typeface="AmpleSoft" charset="0"/>
                <a:cs typeface="AmpleSoft" charset="0"/>
              </a:rPr>
              <a:t>Na czym polega projekt GRUPY OPERACYJNA</a:t>
            </a:r>
            <a:br>
              <a:rPr lang="pl-PL" dirty="0" smtClean="0">
                <a:latin typeface="AmpleSoft" charset="0"/>
                <a:ea typeface="AmpleSoft" charset="0"/>
                <a:cs typeface="AmpleSoft" charset="0"/>
              </a:rPr>
            </a:br>
            <a:r>
              <a:rPr lang="pl-PL" b="1" u="sng" dirty="0" smtClean="0">
                <a:latin typeface="AmpleSoft" charset="0"/>
                <a:ea typeface="AmpleSoft" charset="0"/>
                <a:cs typeface="AmpleSoft" charset="0"/>
              </a:rPr>
              <a:t>“WSPÓŁPRACA DLA INNOWACYJNEJ ZIELONEJ ENERGII”</a:t>
            </a:r>
            <a:r>
              <a:rPr lang="pl-PL" b="1" dirty="0" smtClean="0">
                <a:latin typeface="AmpleSoft" charset="0"/>
                <a:ea typeface="AmpleSoft" charset="0"/>
                <a:cs typeface="AmpleSoft" charset="0"/>
              </a:rPr>
              <a:t>?</a:t>
            </a:r>
            <a:endParaRPr lang="pl-PL" b="1" dirty="0">
              <a:latin typeface="AmpleSoft" charset="0"/>
              <a:ea typeface="AmpleSoft" charset="0"/>
              <a:cs typeface="AmpleSoft" charset="0"/>
            </a:endParaRPr>
          </a:p>
        </p:txBody>
      </p:sp>
      <p:sp>
        <p:nvSpPr>
          <p:cNvPr id="6" name="BoxHeader"/>
          <p:cNvSpPr>
            <a:spLocks noChangeArrowheads="1"/>
          </p:cNvSpPr>
          <p:nvPr/>
        </p:nvSpPr>
        <p:spPr bwMode="gray">
          <a:xfrm>
            <a:off x="336689" y="1309687"/>
            <a:ext cx="1849558" cy="933450"/>
          </a:xfrm>
          <a:prstGeom prst="homePlate">
            <a:avLst>
              <a:gd name="adj" fmla="val 11896"/>
            </a:avLst>
          </a:prstGeom>
          <a:solidFill>
            <a:schemeClr val="accent2"/>
          </a:solidFill>
          <a:ln w="9525" algn="ctr">
            <a:solidFill>
              <a:schemeClr val="accent1"/>
            </a:solidFill>
            <a:miter lim="800000"/>
            <a:headEnd type="none" w="lg" len="lg"/>
            <a:tailEnd type="none" w="lg" len="lg"/>
          </a:ln>
        </p:spPr>
        <p:txBody>
          <a:bodyPr lIns="0" tIns="77925" rIns="0" bIns="77925" anchor="ctr"/>
          <a:lstStyle/>
          <a:p>
            <a:pPr algn="ctr">
              <a:buClr>
                <a:srgbClr val="FDD138"/>
              </a:buClr>
            </a:pPr>
            <a:r>
              <a:rPr lang="pl-PL" sz="2000" b="1" dirty="0" smtClean="0">
                <a:solidFill>
                  <a:srgbClr val="017476"/>
                </a:solidFill>
                <a:latin typeface="AmpleSoft" charset="0"/>
                <a:ea typeface="AmpleSoft" charset="0"/>
                <a:cs typeface="AmpleSoft" charset="0"/>
              </a:rPr>
              <a:t>CZŁONKOWIE</a:t>
            </a:r>
            <a:endParaRPr lang="pl-PL" sz="2000" b="1" dirty="0">
              <a:solidFill>
                <a:srgbClr val="017476"/>
              </a:solidFill>
              <a:latin typeface="AmpleSoft" charset="0"/>
              <a:ea typeface="AmpleSoft" charset="0"/>
              <a:cs typeface="AmpleSoft" charset="0"/>
            </a:endParaRPr>
          </a:p>
        </p:txBody>
      </p:sp>
      <p:sp>
        <p:nvSpPr>
          <p:cNvPr id="7" name="BoxContent"/>
          <p:cNvSpPr>
            <a:spLocks noChangeArrowheads="1"/>
          </p:cNvSpPr>
          <p:nvPr/>
        </p:nvSpPr>
        <p:spPr bwMode="gray">
          <a:xfrm>
            <a:off x="2039816" y="1309687"/>
            <a:ext cx="6989883" cy="9334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77925" tIns="77925" rIns="77925" bIns="77925"/>
          <a:lstStyle/>
          <a:p>
            <a:pPr marL="246222" lvl="1" indent="-148815">
              <a:buClr>
                <a:schemeClr val="bg1"/>
              </a:buClr>
              <a:buFontTx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1 Lider Projektu – Foton Technik</a:t>
            </a:r>
          </a:p>
          <a:p>
            <a:pPr marL="246222" lvl="1" indent="-148815">
              <a:buClr>
                <a:schemeClr val="bg1"/>
              </a:buClr>
              <a:buFontTx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1 Partner Naukowy – wiodąca instytucja naukowa</a:t>
            </a:r>
          </a:p>
          <a:p>
            <a:pPr marL="246222" lvl="1" indent="-148815">
              <a:buClr>
                <a:schemeClr val="bg1"/>
              </a:buClr>
              <a:buFontTx/>
              <a:buChar char="•"/>
            </a:pPr>
            <a:r>
              <a:rPr lang="pl-PL" sz="1600" b="1" dirty="0" smtClean="0">
                <a:solidFill>
                  <a:schemeClr val="tx2"/>
                </a:solidFill>
                <a:latin typeface="AmpleSoft" charset="0"/>
                <a:ea typeface="AmpleSoft" charset="0"/>
                <a:cs typeface="AmpleSoft" charset="0"/>
              </a:rPr>
              <a:t>100 gospodarstw rolnych</a:t>
            </a:r>
            <a:r>
              <a:rPr lang="pl-PL" sz="1600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 – grupa ograniczona, decyduje kolejność zgłoszeń</a:t>
            </a:r>
          </a:p>
          <a:p>
            <a:pPr marL="246222" lvl="1" indent="-148815">
              <a:buClr>
                <a:schemeClr val="bg1"/>
              </a:buClr>
              <a:buFontTx/>
              <a:buChar char="•"/>
            </a:pPr>
            <a:endParaRPr lang="pl-PL" sz="1600" dirty="0">
              <a:solidFill>
                <a:schemeClr val="bg1"/>
              </a:solidFill>
              <a:latin typeface="AmpleSoft" charset="0"/>
              <a:ea typeface="AmpleSoft" charset="0"/>
              <a:cs typeface="AmpleSoft" charset="0"/>
            </a:endParaRPr>
          </a:p>
        </p:txBody>
      </p:sp>
      <p:sp>
        <p:nvSpPr>
          <p:cNvPr id="8" name="BoxContent"/>
          <p:cNvSpPr>
            <a:spLocks noChangeArrowheads="1"/>
          </p:cNvSpPr>
          <p:nvPr/>
        </p:nvSpPr>
        <p:spPr bwMode="gray">
          <a:xfrm>
            <a:off x="2039817" y="2454971"/>
            <a:ext cx="6682154" cy="10858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77925" tIns="77925" rIns="77925" bIns="77925"/>
          <a:lstStyle/>
          <a:p>
            <a:pPr marL="246222" lvl="1" indent="-148815">
              <a:buClr>
                <a:schemeClr val="bg1"/>
              </a:buClr>
              <a:buFontTx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W ramach projektu zostanie wdrożona koncepcja </a:t>
            </a:r>
            <a:r>
              <a:rPr lang="pl-PL" sz="1600" b="1" dirty="0" smtClean="0">
                <a:solidFill>
                  <a:schemeClr val="tx2"/>
                </a:solidFill>
                <a:latin typeface="AmpleSoft" charset="0"/>
                <a:ea typeface="AmpleSoft" charset="0"/>
                <a:cs typeface="AmpleSoft" charset="0"/>
              </a:rPr>
              <a:t>nowoczesnej hybrydowej instalacji OZE dla gospodarstw rolnych</a:t>
            </a:r>
          </a:p>
          <a:p>
            <a:pPr marL="246222" lvl="1" indent="-148815">
              <a:buClr>
                <a:schemeClr val="bg1"/>
              </a:buClr>
              <a:buFontTx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Każdy z uczestników będzie mógł zrealizować instalację dopasowaną do jego potrzeb z </a:t>
            </a:r>
            <a:r>
              <a:rPr lang="pl-PL" sz="1600" b="1" dirty="0" smtClean="0">
                <a:solidFill>
                  <a:schemeClr val="tx2"/>
                </a:solidFill>
                <a:latin typeface="AmpleSoft" charset="0"/>
                <a:ea typeface="AmpleSoft" charset="0"/>
                <a:cs typeface="AmpleSoft" charset="0"/>
              </a:rPr>
              <a:t>50% dotacją ze środków PROW</a:t>
            </a:r>
            <a:endParaRPr lang="pl-PL" sz="1600" b="1" dirty="0">
              <a:solidFill>
                <a:schemeClr val="tx2"/>
              </a:solidFill>
              <a:latin typeface="AmpleSoft" charset="0"/>
              <a:ea typeface="AmpleSoft" charset="0"/>
              <a:cs typeface="AmpleSoft" charset="0"/>
            </a:endParaRPr>
          </a:p>
        </p:txBody>
      </p:sp>
      <p:sp>
        <p:nvSpPr>
          <p:cNvPr id="9" name="BoxContent"/>
          <p:cNvSpPr>
            <a:spLocks noChangeArrowheads="1"/>
          </p:cNvSpPr>
          <p:nvPr/>
        </p:nvSpPr>
        <p:spPr bwMode="gray">
          <a:xfrm>
            <a:off x="2039817" y="3676459"/>
            <a:ext cx="6682154" cy="1176338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77925" tIns="77925" rIns="77925" bIns="77925"/>
          <a:lstStyle/>
          <a:p>
            <a:pPr marL="246222" lvl="1" indent="-148815">
              <a:buClr>
                <a:schemeClr val="bg1"/>
              </a:buClr>
              <a:buFontTx/>
              <a:buChar char="•"/>
            </a:pPr>
            <a:r>
              <a:rPr lang="pl-PL" sz="1600" b="1" dirty="0" smtClean="0">
                <a:solidFill>
                  <a:schemeClr val="tx2"/>
                </a:solidFill>
                <a:latin typeface="AmpleSoft" charset="0"/>
                <a:ea typeface="AmpleSoft" charset="0"/>
                <a:cs typeface="AmpleSoft" charset="0"/>
              </a:rPr>
              <a:t>50% dotacji</a:t>
            </a:r>
            <a:r>
              <a:rPr lang="pl-PL" sz="1600" b="1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 </a:t>
            </a:r>
            <a:r>
              <a:rPr lang="pl-PL" sz="1600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dla realizacji instalacji dla uczestniczących gospodarstw rolnych</a:t>
            </a:r>
          </a:p>
          <a:p>
            <a:pPr marL="246222" lvl="1" indent="-148815">
              <a:buClr>
                <a:schemeClr val="bg1"/>
              </a:buClr>
              <a:buFontTx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Oszczędność na rachunku za energię przez 30+ lat</a:t>
            </a:r>
          </a:p>
          <a:p>
            <a:pPr marL="246222" lvl="1" indent="-148815">
              <a:buClr>
                <a:schemeClr val="bg1"/>
              </a:buClr>
              <a:buFontTx/>
              <a:buChar char="•"/>
            </a:pPr>
            <a:r>
              <a:rPr lang="pl-PL" sz="1600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Większe bezpieczeństwo energetyczne/ mniejsze ryzyko braku prądu</a:t>
            </a:r>
          </a:p>
        </p:txBody>
      </p:sp>
      <p:sp>
        <p:nvSpPr>
          <p:cNvPr id="10" name="BoxHeader"/>
          <p:cNvSpPr>
            <a:spLocks noChangeArrowheads="1"/>
          </p:cNvSpPr>
          <p:nvPr/>
        </p:nvSpPr>
        <p:spPr bwMode="gray">
          <a:xfrm>
            <a:off x="336687" y="2530220"/>
            <a:ext cx="1849560" cy="933450"/>
          </a:xfrm>
          <a:prstGeom prst="homePlate">
            <a:avLst>
              <a:gd name="adj" fmla="val 11896"/>
            </a:avLst>
          </a:prstGeom>
          <a:solidFill>
            <a:schemeClr val="accent2"/>
          </a:solidFill>
          <a:ln w="9525" algn="ctr">
            <a:solidFill>
              <a:schemeClr val="accent1"/>
            </a:solidFill>
            <a:miter lim="800000"/>
            <a:headEnd type="none" w="lg" len="lg"/>
            <a:tailEnd type="none" w="lg" len="lg"/>
          </a:ln>
        </p:spPr>
        <p:txBody>
          <a:bodyPr lIns="0" tIns="77925" rIns="0" bIns="77925" anchor="ctr"/>
          <a:lstStyle/>
          <a:p>
            <a:pPr algn="ctr">
              <a:buClr>
                <a:srgbClr val="FDD138"/>
              </a:buClr>
            </a:pPr>
            <a:r>
              <a:rPr lang="pl-PL" sz="2000" b="1" dirty="0" smtClean="0">
                <a:solidFill>
                  <a:srgbClr val="017476"/>
                </a:solidFill>
                <a:latin typeface="AmpleSoft" charset="0"/>
                <a:ea typeface="AmpleSoft" charset="0"/>
                <a:cs typeface="AmpleSoft" charset="0"/>
              </a:rPr>
              <a:t>CELE</a:t>
            </a:r>
            <a:endParaRPr lang="pl-PL" sz="2000" b="1" dirty="0">
              <a:solidFill>
                <a:srgbClr val="017476"/>
              </a:solidFill>
              <a:latin typeface="AmpleSoft" charset="0"/>
              <a:ea typeface="AmpleSoft" charset="0"/>
              <a:cs typeface="AmpleSoft" charset="0"/>
            </a:endParaRPr>
          </a:p>
        </p:txBody>
      </p:sp>
      <p:sp>
        <p:nvSpPr>
          <p:cNvPr id="11" name="BoxHeader"/>
          <p:cNvSpPr>
            <a:spLocks noChangeArrowheads="1"/>
          </p:cNvSpPr>
          <p:nvPr/>
        </p:nvSpPr>
        <p:spPr bwMode="gray">
          <a:xfrm>
            <a:off x="336687" y="3750753"/>
            <a:ext cx="1849559" cy="933450"/>
          </a:xfrm>
          <a:prstGeom prst="homePlate">
            <a:avLst>
              <a:gd name="adj" fmla="val 11896"/>
            </a:avLst>
          </a:prstGeom>
          <a:solidFill>
            <a:schemeClr val="accent2"/>
          </a:solidFill>
          <a:ln w="9525" algn="ctr">
            <a:solidFill>
              <a:schemeClr val="accent1"/>
            </a:solidFill>
            <a:miter lim="800000"/>
            <a:headEnd type="none" w="lg" len="lg"/>
            <a:tailEnd type="none" w="lg" len="lg"/>
          </a:ln>
        </p:spPr>
        <p:txBody>
          <a:bodyPr lIns="0" tIns="77925" rIns="0" bIns="77925" anchor="ctr"/>
          <a:lstStyle/>
          <a:p>
            <a:pPr algn="ctr">
              <a:buClr>
                <a:srgbClr val="FDD138"/>
              </a:buClr>
            </a:pPr>
            <a:r>
              <a:rPr lang="pl-PL" sz="2000" b="1" dirty="0" smtClean="0">
                <a:solidFill>
                  <a:srgbClr val="017476"/>
                </a:solidFill>
                <a:latin typeface="AmpleSoft" charset="0"/>
                <a:ea typeface="AmpleSoft" charset="0"/>
                <a:cs typeface="AmpleSoft" charset="0"/>
              </a:rPr>
              <a:t>KORZYŚCI</a:t>
            </a:r>
            <a:endParaRPr lang="pl-PL" sz="2000" b="1" dirty="0">
              <a:solidFill>
                <a:srgbClr val="017476"/>
              </a:solidFill>
              <a:latin typeface="AmpleSoft" charset="0"/>
              <a:ea typeface="AmpleSoft" charset="0"/>
              <a:cs typeface="AmpleSof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58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TextColumnContent"/>
          <p:cNvSpPr>
            <a:spLocks noChangeArrowheads="1"/>
          </p:cNvSpPr>
          <p:nvPr/>
        </p:nvSpPr>
        <p:spPr bwMode="gray">
          <a:xfrm>
            <a:off x="304800" y="1727200"/>
            <a:ext cx="2808963" cy="2705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7925" tIns="77925" rIns="77925" bIns="77925"/>
          <a:lstStyle/>
          <a:p>
            <a:pPr marL="243516" lvl="1" indent="-146110">
              <a:buClr>
                <a:schemeClr val="bg1"/>
              </a:buClr>
              <a:buFontTx/>
              <a:buChar char="•"/>
            </a:pPr>
            <a:endParaRPr lang="pl-PL" sz="1400" dirty="0" smtClean="0">
              <a:solidFill>
                <a:schemeClr val="bg1"/>
              </a:solidFill>
              <a:latin typeface="AmpleSoft" charset="0"/>
              <a:ea typeface="AmpleSoft" charset="0"/>
              <a:cs typeface="AmpleSoft" charset="0"/>
            </a:endParaRPr>
          </a:p>
          <a:p>
            <a:pPr marL="243516" lvl="1" indent="-146110">
              <a:buClr>
                <a:schemeClr val="bg1"/>
              </a:buClr>
              <a:buFontTx/>
              <a:buChar char="•"/>
            </a:pPr>
            <a:r>
              <a:rPr lang="pl-PL" sz="1400" b="1" dirty="0" smtClean="0">
                <a:solidFill>
                  <a:schemeClr val="tx2"/>
                </a:solidFill>
                <a:latin typeface="AmpleSoft" charset="0"/>
                <a:ea typeface="AmpleSoft" charset="0"/>
                <a:cs typeface="AmpleSoft" charset="0"/>
              </a:rPr>
              <a:t>Partner Naukowy wypracowuje koncepcję </a:t>
            </a:r>
            <a:r>
              <a:rPr lang="pl-PL" sz="1400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nowoczesnej instalacji hybrydowej OZE</a:t>
            </a:r>
            <a:endParaRPr lang="pl-PL" sz="1400" dirty="0">
              <a:solidFill>
                <a:schemeClr val="bg1"/>
              </a:solidFill>
              <a:latin typeface="AmpleSoft" charset="0"/>
              <a:ea typeface="AmpleSoft" charset="0"/>
              <a:cs typeface="AmpleSoft" charset="0"/>
            </a:endParaRPr>
          </a:p>
        </p:txBody>
      </p:sp>
      <p:sp>
        <p:nvSpPr>
          <p:cNvPr id="295940" name="TextColumnContent"/>
          <p:cNvSpPr>
            <a:spLocks noChangeArrowheads="1"/>
          </p:cNvSpPr>
          <p:nvPr/>
        </p:nvSpPr>
        <p:spPr bwMode="gray">
          <a:xfrm>
            <a:off x="3113769" y="1733550"/>
            <a:ext cx="2743200" cy="2705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7925" tIns="77925" rIns="77925" bIns="77925"/>
          <a:lstStyle/>
          <a:p>
            <a:pPr marL="243516" lvl="1" indent="-146110">
              <a:buClr>
                <a:schemeClr val="bg1"/>
              </a:buClr>
              <a:buFontTx/>
              <a:buChar char="•"/>
            </a:pPr>
            <a:endParaRPr lang="pl-PL" sz="1400" dirty="0" smtClean="0">
              <a:solidFill>
                <a:schemeClr val="bg1"/>
              </a:solidFill>
              <a:latin typeface="AmpleSoft" charset="0"/>
              <a:ea typeface="AmpleSoft" charset="0"/>
              <a:cs typeface="AmpleSoft" charset="0"/>
            </a:endParaRPr>
          </a:p>
          <a:p>
            <a:pPr marL="243516" lvl="1" indent="-146110">
              <a:buClr>
                <a:schemeClr val="bg1"/>
              </a:buClr>
              <a:buFontTx/>
              <a:buChar char="•"/>
            </a:pPr>
            <a:r>
              <a:rPr lang="pl-PL" sz="1400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Dla każdego gospodarstwa jest realizowany </a:t>
            </a:r>
            <a:r>
              <a:rPr lang="pl-PL" sz="1400" b="1" dirty="0" smtClean="0">
                <a:solidFill>
                  <a:schemeClr val="tx2"/>
                </a:solidFill>
                <a:latin typeface="AmpleSoft" charset="0"/>
                <a:ea typeface="AmpleSoft" charset="0"/>
                <a:cs typeface="AmpleSoft" charset="0"/>
              </a:rPr>
              <a:t>indywidualny projekt techniczny</a:t>
            </a:r>
          </a:p>
          <a:p>
            <a:pPr marL="243516" lvl="1" indent="-146110">
              <a:buClr>
                <a:schemeClr val="bg1"/>
              </a:buClr>
              <a:buFontTx/>
              <a:buChar char="•"/>
            </a:pPr>
            <a:endParaRPr lang="pl-PL" sz="1400" dirty="0" smtClean="0">
              <a:solidFill>
                <a:schemeClr val="bg1"/>
              </a:solidFill>
              <a:latin typeface="AmpleSoft" charset="0"/>
              <a:ea typeface="AmpleSoft" charset="0"/>
              <a:cs typeface="AmpleSoft" charset="0"/>
            </a:endParaRPr>
          </a:p>
          <a:p>
            <a:pPr marL="243516" lvl="1" indent="-146110">
              <a:buClr>
                <a:schemeClr val="bg1"/>
              </a:buClr>
              <a:buFontTx/>
              <a:buChar char="•"/>
            </a:pPr>
            <a:r>
              <a:rPr lang="pl-PL" sz="1400" b="1" dirty="0" smtClean="0">
                <a:solidFill>
                  <a:schemeClr val="tx2"/>
                </a:solidFill>
                <a:latin typeface="AmpleSoft" charset="0"/>
                <a:ea typeface="AmpleSoft" charset="0"/>
                <a:cs typeface="AmpleSoft" charset="0"/>
              </a:rPr>
              <a:t>Lider Projektu koordynuje</a:t>
            </a:r>
            <a:r>
              <a:rPr lang="pl-PL" sz="1400" b="1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 </a:t>
            </a:r>
            <a:r>
              <a:rPr lang="pl-PL" sz="1400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i zapewnia jakość realizacji budowy instalacji</a:t>
            </a:r>
          </a:p>
          <a:p>
            <a:pPr marL="243516" lvl="1" indent="-146110">
              <a:buClr>
                <a:schemeClr val="bg1"/>
              </a:buClr>
              <a:buFontTx/>
              <a:buChar char="•"/>
            </a:pPr>
            <a:endParaRPr lang="pl-PL" sz="1400" dirty="0">
              <a:solidFill>
                <a:schemeClr val="bg1"/>
              </a:solidFill>
              <a:latin typeface="AmpleSoft" charset="0"/>
              <a:ea typeface="AmpleSoft" charset="0"/>
              <a:cs typeface="AmpleSoft" charset="0"/>
            </a:endParaRPr>
          </a:p>
          <a:p>
            <a:pPr marL="243516" lvl="1" indent="-146110">
              <a:buClr>
                <a:schemeClr val="bg1"/>
              </a:buClr>
              <a:buFontTx/>
              <a:buChar char="•"/>
            </a:pPr>
            <a:r>
              <a:rPr lang="pl-PL" sz="1400" b="1" dirty="0" smtClean="0">
                <a:solidFill>
                  <a:schemeClr val="tx2"/>
                </a:solidFill>
                <a:latin typeface="AmpleSoft" charset="0"/>
                <a:ea typeface="AmpleSoft" charset="0"/>
                <a:cs typeface="AmpleSoft" charset="0"/>
              </a:rPr>
              <a:t>Realizowana jest budowana instalacji</a:t>
            </a:r>
            <a:r>
              <a:rPr lang="pl-PL" sz="1400" b="1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 </a:t>
            </a:r>
            <a:r>
              <a:rPr lang="pl-PL" sz="1400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dla wszystkich członków projektu</a:t>
            </a:r>
          </a:p>
          <a:p>
            <a:pPr marL="243516" lvl="1" indent="-146110">
              <a:buClr>
                <a:schemeClr val="bg1"/>
              </a:buClr>
              <a:buFontTx/>
              <a:buChar char="•"/>
            </a:pPr>
            <a:endParaRPr lang="pl-PL" sz="1400" dirty="0">
              <a:solidFill>
                <a:schemeClr val="bg1"/>
              </a:solidFill>
              <a:latin typeface="AmpleSoft" charset="0"/>
              <a:ea typeface="AmpleSoft" charset="0"/>
              <a:cs typeface="AmpleSoft" charset="0"/>
            </a:endParaRPr>
          </a:p>
        </p:txBody>
      </p:sp>
      <p:sp>
        <p:nvSpPr>
          <p:cNvPr id="6" name="ValueChainStarter"/>
          <p:cNvSpPr/>
          <p:nvPr/>
        </p:nvSpPr>
        <p:spPr>
          <a:xfrm>
            <a:off x="370557" y="1332792"/>
            <a:ext cx="2880000" cy="495300"/>
          </a:xfrm>
          <a:prstGeom prst="homePlate">
            <a:avLst>
              <a:gd name="adj" fmla="val 28571"/>
            </a:avLst>
          </a:prstGeom>
          <a:solidFill>
            <a:srgbClr val="FDD138"/>
          </a:solidFill>
          <a:ln w="19050">
            <a:solidFill>
              <a:srgbClr val="01747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76698" rIns="77925" bIns="76698" rtlCol="0" anchor="ctr" anchorCtr="0"/>
          <a:lstStyle/>
          <a:p>
            <a:pPr algn="ctr"/>
            <a:r>
              <a:rPr lang="pl-PL" sz="1600" b="1" dirty="0" smtClean="0">
                <a:solidFill>
                  <a:srgbClr val="017476"/>
                </a:solidFill>
                <a:latin typeface="AmpleSoft" charset="0"/>
                <a:ea typeface="AmpleSoft" charset="0"/>
                <a:cs typeface="AmpleSoft" charset="0"/>
              </a:rPr>
              <a:t>Opracowanie innowacji</a:t>
            </a:r>
          </a:p>
        </p:txBody>
      </p:sp>
      <p:sp>
        <p:nvSpPr>
          <p:cNvPr id="7" name="ValueChainHeader"/>
          <p:cNvSpPr/>
          <p:nvPr/>
        </p:nvSpPr>
        <p:spPr>
          <a:xfrm>
            <a:off x="3113763" y="1333500"/>
            <a:ext cx="2880000" cy="495300"/>
          </a:xfrm>
          <a:prstGeom prst="chevron">
            <a:avLst>
              <a:gd name="adj" fmla="val 28571"/>
            </a:avLst>
          </a:prstGeom>
          <a:solidFill>
            <a:srgbClr val="FDD138"/>
          </a:solidFill>
          <a:ln w="19050">
            <a:solidFill>
              <a:srgbClr val="01747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76698" rIns="77925" bIns="76698" rtlCol="0" anchor="ctr" anchorCtr="0"/>
          <a:lstStyle/>
          <a:p>
            <a:pPr algn="ctr"/>
            <a:r>
              <a:rPr lang="pl-PL" sz="1600" b="1" dirty="0" smtClean="0">
                <a:solidFill>
                  <a:srgbClr val="017476"/>
                </a:solidFill>
                <a:latin typeface="AmpleSoft" charset="0"/>
                <a:ea typeface="AmpleSoft" charset="0"/>
                <a:cs typeface="AmpleSoft" charset="0"/>
              </a:rPr>
              <a:t>Budowa instalacji</a:t>
            </a:r>
          </a:p>
        </p:txBody>
      </p:sp>
      <p:sp>
        <p:nvSpPr>
          <p:cNvPr id="9" name="TextColumnContent"/>
          <p:cNvSpPr>
            <a:spLocks noChangeArrowheads="1"/>
          </p:cNvSpPr>
          <p:nvPr/>
        </p:nvSpPr>
        <p:spPr bwMode="gray">
          <a:xfrm>
            <a:off x="5856970" y="1733550"/>
            <a:ext cx="2743200" cy="2705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lIns="77925" tIns="77925" rIns="77925" bIns="77925"/>
          <a:lstStyle/>
          <a:p>
            <a:pPr marL="243516" lvl="1" indent="-146110">
              <a:buClr>
                <a:schemeClr val="bg1"/>
              </a:buClr>
              <a:buFontTx/>
              <a:buChar char="•"/>
            </a:pPr>
            <a:endParaRPr lang="pl-PL" sz="1400" dirty="0" smtClean="0">
              <a:solidFill>
                <a:schemeClr val="bg1"/>
              </a:solidFill>
              <a:latin typeface="AmpleSoft" charset="0"/>
              <a:ea typeface="AmpleSoft" charset="0"/>
              <a:cs typeface="AmpleSoft" charset="0"/>
            </a:endParaRPr>
          </a:p>
          <a:p>
            <a:pPr marL="243516" lvl="1" indent="-146110">
              <a:buClr>
                <a:schemeClr val="bg1"/>
              </a:buClr>
              <a:buFontTx/>
              <a:buChar char="•"/>
            </a:pPr>
            <a:r>
              <a:rPr lang="pl-PL" sz="1400" dirty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Każda instalacja jest </a:t>
            </a:r>
            <a:r>
              <a:rPr lang="pl-PL" sz="1400" b="1" dirty="0">
                <a:solidFill>
                  <a:schemeClr val="tx2"/>
                </a:solidFill>
                <a:latin typeface="AmpleSoft" charset="0"/>
                <a:ea typeface="AmpleSoft" charset="0"/>
                <a:cs typeface="AmpleSoft" charset="0"/>
              </a:rPr>
              <a:t>skonfigurowane według metody opracowanej przez jednostkę </a:t>
            </a:r>
            <a:r>
              <a:rPr lang="pl-PL" sz="1400" b="1" dirty="0" smtClean="0">
                <a:solidFill>
                  <a:schemeClr val="tx2"/>
                </a:solidFill>
                <a:latin typeface="AmpleSoft" charset="0"/>
                <a:ea typeface="AmpleSoft" charset="0"/>
                <a:cs typeface="AmpleSoft" charset="0"/>
              </a:rPr>
              <a:t>naukową</a:t>
            </a:r>
          </a:p>
          <a:p>
            <a:pPr marL="243516" lvl="1" indent="-146110">
              <a:buClr>
                <a:schemeClr val="bg1"/>
              </a:buClr>
              <a:buFontTx/>
              <a:buChar char="•"/>
            </a:pPr>
            <a:endParaRPr lang="pl-PL" sz="1400" b="1" dirty="0">
              <a:solidFill>
                <a:schemeClr val="bg1"/>
              </a:solidFill>
              <a:latin typeface="AmpleSoft" charset="0"/>
              <a:ea typeface="AmpleSoft" charset="0"/>
              <a:cs typeface="AmpleSoft" charset="0"/>
            </a:endParaRPr>
          </a:p>
          <a:p>
            <a:pPr marL="243516" lvl="1" indent="-146110">
              <a:buClr>
                <a:schemeClr val="bg1"/>
              </a:buClr>
              <a:buFontTx/>
              <a:buChar char="•"/>
            </a:pPr>
            <a:r>
              <a:rPr lang="pl-PL" sz="1400" b="1" dirty="0">
                <a:solidFill>
                  <a:schemeClr val="tx2"/>
                </a:solidFill>
                <a:latin typeface="AmpleSoft" charset="0"/>
                <a:ea typeface="AmpleSoft" charset="0"/>
                <a:cs typeface="AmpleSoft" charset="0"/>
              </a:rPr>
              <a:t>7</a:t>
            </a:r>
            <a:r>
              <a:rPr lang="pl-PL" sz="1400" b="1" dirty="0" smtClean="0">
                <a:solidFill>
                  <a:schemeClr val="tx2"/>
                </a:solidFill>
                <a:latin typeface="AmpleSoft" charset="0"/>
                <a:ea typeface="AmpleSoft" charset="0"/>
                <a:cs typeface="AmpleSoft" charset="0"/>
              </a:rPr>
              <a:t>0-90% oszczędności</a:t>
            </a:r>
            <a:r>
              <a:rPr lang="pl-PL" sz="1400" dirty="0" smtClean="0">
                <a:solidFill>
                  <a:schemeClr val="tx2"/>
                </a:solidFill>
                <a:latin typeface="AmpleSoft" charset="0"/>
                <a:ea typeface="AmpleSoft" charset="0"/>
                <a:cs typeface="AmpleSoft" charset="0"/>
              </a:rPr>
              <a:t> </a:t>
            </a:r>
            <a:r>
              <a:rPr lang="pl-PL" sz="1400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na rachunku za energię elektryczną przez 30+ lat</a:t>
            </a:r>
          </a:p>
          <a:p>
            <a:pPr marL="243516" lvl="1" indent="-146110">
              <a:buClr>
                <a:schemeClr val="bg1"/>
              </a:buClr>
              <a:buFontTx/>
              <a:buChar char="•"/>
            </a:pPr>
            <a:endParaRPr lang="pl-PL" sz="1400" dirty="0" smtClean="0">
              <a:solidFill>
                <a:schemeClr val="bg1"/>
              </a:solidFill>
              <a:latin typeface="AmpleSoft" charset="0"/>
              <a:ea typeface="AmpleSoft" charset="0"/>
              <a:cs typeface="AmpleSoft" charset="0"/>
            </a:endParaRPr>
          </a:p>
          <a:p>
            <a:pPr marL="243516" lvl="1" indent="-146110">
              <a:buClr>
                <a:schemeClr val="bg1"/>
              </a:buClr>
              <a:buFontTx/>
              <a:buChar char="•"/>
            </a:pPr>
            <a:r>
              <a:rPr lang="pl-PL" sz="1400" b="1" dirty="0" smtClean="0">
                <a:solidFill>
                  <a:schemeClr val="tx2"/>
                </a:solidFill>
                <a:latin typeface="AmpleSoft" charset="0"/>
                <a:ea typeface="AmpleSoft" charset="0"/>
                <a:cs typeface="AmpleSoft" charset="0"/>
              </a:rPr>
              <a:t>Większe bezpieczeństwo energetyczne</a:t>
            </a:r>
            <a:r>
              <a:rPr lang="pl-PL" sz="1400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, mniejsze ryzyko przerw w dostawie prądu dzięki magazynom energii</a:t>
            </a:r>
          </a:p>
          <a:p>
            <a:pPr marL="243516" lvl="1" indent="-146110">
              <a:buClr>
                <a:schemeClr val="bg1"/>
              </a:buClr>
              <a:buFontTx/>
              <a:buChar char="•"/>
            </a:pPr>
            <a:endParaRPr lang="pl-PL" sz="1400" dirty="0" smtClean="0">
              <a:solidFill>
                <a:schemeClr val="bg1"/>
              </a:solidFill>
              <a:latin typeface="AmpleSoft" charset="0"/>
              <a:ea typeface="AmpleSoft" charset="0"/>
              <a:cs typeface="AmpleSoft" charset="0"/>
            </a:endParaRPr>
          </a:p>
          <a:p>
            <a:pPr marL="243516" lvl="1" indent="-146110">
              <a:buClr>
                <a:schemeClr val="bg1"/>
              </a:buClr>
              <a:buFontTx/>
              <a:buChar char="•"/>
            </a:pPr>
            <a:endParaRPr lang="pl-PL" sz="1400" dirty="0">
              <a:solidFill>
                <a:schemeClr val="bg1"/>
              </a:solidFill>
              <a:latin typeface="AmpleSoft" charset="0"/>
              <a:ea typeface="AmpleSoft" charset="0"/>
              <a:cs typeface="AmpleSoft" charset="0"/>
            </a:endParaRPr>
          </a:p>
        </p:txBody>
      </p:sp>
      <p:sp>
        <p:nvSpPr>
          <p:cNvPr id="10" name="ValueChainHeader"/>
          <p:cNvSpPr/>
          <p:nvPr/>
        </p:nvSpPr>
        <p:spPr>
          <a:xfrm>
            <a:off x="5856964" y="1333500"/>
            <a:ext cx="2880000" cy="495300"/>
          </a:xfrm>
          <a:prstGeom prst="chevron">
            <a:avLst>
              <a:gd name="adj" fmla="val 28571"/>
            </a:avLst>
          </a:prstGeom>
          <a:solidFill>
            <a:srgbClr val="FDD138"/>
          </a:solidFill>
          <a:ln w="19050">
            <a:solidFill>
              <a:srgbClr val="017476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76698" rIns="77925" bIns="76698" rtlCol="0" anchor="ctr" anchorCtr="0"/>
          <a:lstStyle/>
          <a:p>
            <a:pPr algn="ctr"/>
            <a:r>
              <a:rPr lang="pl-PL" sz="1600" b="1" dirty="0" smtClean="0">
                <a:solidFill>
                  <a:srgbClr val="017476"/>
                </a:solidFill>
                <a:latin typeface="AmpleSoft" charset="0"/>
                <a:ea typeface="AmpleSoft" charset="0"/>
                <a:cs typeface="AmpleSoft" charset="0"/>
              </a:rPr>
              <a:t>Oszczędności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mpleSoft" charset="0"/>
                <a:ea typeface="AmpleSoft" charset="0"/>
                <a:cs typeface="AmpleSoft" charset="0"/>
              </a:rPr>
              <a:t>ETAPY PROJEKTU I ROLE</a:t>
            </a:r>
            <a:endParaRPr lang="en-US" dirty="0">
              <a:latin typeface="AmpleSoft" charset="0"/>
              <a:ea typeface="AmpleSoft" charset="0"/>
              <a:cs typeface="AmpleSof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92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71" y="845228"/>
            <a:ext cx="5561711" cy="3207158"/>
          </a:xfrm>
          <a:prstGeom prst="rect">
            <a:avLst/>
          </a:prstGeom>
        </p:spPr>
      </p:pic>
      <p:sp>
        <p:nvSpPr>
          <p:cNvPr id="5" name="takeaway_box"/>
          <p:cNvSpPr>
            <a:spLocks noChangeArrowheads="1"/>
          </p:cNvSpPr>
          <p:nvPr/>
        </p:nvSpPr>
        <p:spPr bwMode="gray">
          <a:xfrm>
            <a:off x="486137" y="3898669"/>
            <a:ext cx="8055980" cy="843933"/>
          </a:xfrm>
          <a:prstGeom prst="rect">
            <a:avLst/>
          </a:prstGeom>
          <a:solidFill>
            <a:schemeClr val="accent2"/>
          </a:solidFill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77925" tIns="38963" rIns="77925" bIns="38963" anchor="ctr" anchorCtr="1"/>
          <a:lstStyle/>
          <a:p>
            <a:pPr algn="ctr"/>
            <a:r>
              <a:rPr lang="pl-PL" sz="1800" b="1" dirty="0" smtClean="0">
                <a:latin typeface="AmpleSoft" charset="0"/>
                <a:ea typeface="AmpleSoft" charset="0"/>
                <a:cs typeface="AmpleSoft" charset="0"/>
              </a:rPr>
              <a:t>Foton Technik specjalizuje się w realizacji projektów OZE, a przynależność do Grupy innogy daje gwarancję jakości i rzetelności w realizacji projektu</a:t>
            </a:r>
            <a:endParaRPr lang="pl-PL" sz="1800" b="1" dirty="0">
              <a:latin typeface="AmpleSoft" charset="0"/>
              <a:ea typeface="AmpleSoft" charset="0"/>
              <a:cs typeface="AmpleSoft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mpleSoft" charset="0"/>
                <a:ea typeface="AmpleSoft" charset="0"/>
                <a:cs typeface="AmpleSoft" charset="0"/>
              </a:rPr>
              <a:t>Lider projektu, spółka Foton technik NALEŻY</a:t>
            </a:r>
            <a:br>
              <a:rPr lang="pl-PL" dirty="0">
                <a:latin typeface="AmpleSoft" charset="0"/>
                <a:ea typeface="AmpleSoft" charset="0"/>
                <a:cs typeface="AmpleSoft" charset="0"/>
              </a:rPr>
            </a:br>
            <a:r>
              <a:rPr lang="pl-PL" dirty="0">
                <a:latin typeface="AmpleSoft" charset="0"/>
                <a:ea typeface="AmpleSoft" charset="0"/>
                <a:cs typeface="AmpleSoft" charset="0"/>
              </a:rPr>
              <a:t>DO grupy kapitałowej innogy (dotychczas RWE</a:t>
            </a:r>
            <a:r>
              <a:rPr lang="pl-PL" dirty="0" smtClean="0">
                <a:latin typeface="AmpleSoft" charset="0"/>
                <a:ea typeface="AmpleSoft" charset="0"/>
                <a:cs typeface="AmpleSoft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2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AmpleSoft" charset="0"/>
                <a:ea typeface="AmpleSoft" charset="0"/>
                <a:cs typeface="AmpleSoft" charset="0"/>
              </a:rPr>
              <a:t>Zasady</a:t>
            </a:r>
            <a:r>
              <a:rPr lang="en-US" dirty="0" smtClean="0">
                <a:latin typeface="AmpleSoft" charset="0"/>
                <a:ea typeface="AmpleSoft" charset="0"/>
                <a:cs typeface="AmpleSoft" charset="0"/>
              </a:rPr>
              <a:t> </a:t>
            </a:r>
            <a:r>
              <a:rPr lang="en-US" dirty="0" err="1" smtClean="0">
                <a:latin typeface="AmpleSoft" charset="0"/>
                <a:ea typeface="AmpleSoft" charset="0"/>
                <a:cs typeface="AmpleSoft" charset="0"/>
              </a:rPr>
              <a:t>naboru</a:t>
            </a:r>
            <a:r>
              <a:rPr lang="en-US" dirty="0" smtClean="0">
                <a:latin typeface="AmpleSoft" charset="0"/>
                <a:ea typeface="AmpleSoft" charset="0"/>
                <a:cs typeface="AmpleSoft" charset="0"/>
              </a:rPr>
              <a:t> do PROJEKTU WSPÓŁPRACA</a:t>
            </a:r>
            <a:endParaRPr lang="en-US" dirty="0">
              <a:latin typeface="AmpleSoft" charset="0"/>
              <a:ea typeface="AmpleSoft" charset="0"/>
              <a:cs typeface="AmpleSoft" charset="0"/>
            </a:endParaRPr>
          </a:p>
        </p:txBody>
      </p:sp>
      <p:sp>
        <p:nvSpPr>
          <p:cNvPr id="4" name="BoxHeader"/>
          <p:cNvSpPr>
            <a:spLocks noChangeArrowheads="1"/>
          </p:cNvSpPr>
          <p:nvPr/>
        </p:nvSpPr>
        <p:spPr bwMode="gray">
          <a:xfrm>
            <a:off x="336689" y="1166379"/>
            <a:ext cx="1748144" cy="496920"/>
          </a:xfrm>
          <a:prstGeom prst="homePlate">
            <a:avLst>
              <a:gd name="adj" fmla="val 11896"/>
            </a:avLst>
          </a:prstGeom>
          <a:solidFill>
            <a:schemeClr val="accent2"/>
          </a:solidFill>
          <a:ln w="9525" algn="ctr">
            <a:solidFill>
              <a:schemeClr val="accent1"/>
            </a:solidFill>
            <a:miter lim="800000"/>
            <a:headEnd type="none" w="lg" len="lg"/>
            <a:tailEnd type="none" w="lg" len="lg"/>
          </a:ln>
        </p:spPr>
        <p:txBody>
          <a:bodyPr lIns="0" tIns="77925" rIns="0" bIns="77925" anchor="ctr"/>
          <a:lstStyle/>
          <a:p>
            <a:pPr algn="ctr">
              <a:buClr>
                <a:srgbClr val="FDD138"/>
              </a:buClr>
            </a:pPr>
            <a:r>
              <a:rPr lang="pl-PL" sz="2000" b="1" dirty="0" smtClean="0">
                <a:solidFill>
                  <a:srgbClr val="017476"/>
                </a:solidFill>
                <a:latin typeface="AmpleSoft" charset="0"/>
                <a:ea typeface="AmpleSoft" charset="0"/>
                <a:cs typeface="AmpleSoft" charset="0"/>
              </a:rPr>
              <a:t>Termin</a:t>
            </a:r>
            <a:endParaRPr lang="pl-PL" sz="2000" b="1" dirty="0">
              <a:solidFill>
                <a:srgbClr val="017476"/>
              </a:solidFill>
              <a:latin typeface="AmpleSoft" charset="0"/>
              <a:ea typeface="AmpleSoft" charset="0"/>
              <a:cs typeface="AmpleSoft" charset="0"/>
            </a:endParaRPr>
          </a:p>
        </p:txBody>
      </p:sp>
      <p:sp>
        <p:nvSpPr>
          <p:cNvPr id="5" name="BoxContent"/>
          <p:cNvSpPr>
            <a:spLocks noChangeArrowheads="1"/>
          </p:cNvSpPr>
          <p:nvPr/>
        </p:nvSpPr>
        <p:spPr bwMode="gray">
          <a:xfrm>
            <a:off x="2039816" y="1166379"/>
            <a:ext cx="6989883" cy="496919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77925" tIns="77925" rIns="77925" bIns="77925"/>
          <a:lstStyle/>
          <a:p>
            <a:pPr marL="246222" lvl="1" indent="-148815">
              <a:buClr>
                <a:schemeClr val="bg1"/>
              </a:buClr>
              <a:buFontTx/>
              <a:buChar char="•"/>
            </a:pPr>
            <a:r>
              <a:rPr lang="pl-PL" sz="1800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Zgłoszenia przyjmujemy </a:t>
            </a:r>
            <a:r>
              <a:rPr lang="pl-PL" sz="1800" b="1" smtClean="0">
                <a:solidFill>
                  <a:schemeClr val="tx2"/>
                </a:solidFill>
                <a:latin typeface="AmpleSoft" charset="0"/>
                <a:ea typeface="AmpleSoft" charset="0"/>
                <a:cs typeface="AmpleSoft" charset="0"/>
              </a:rPr>
              <a:t>do 14 </a:t>
            </a:r>
            <a:r>
              <a:rPr lang="pl-PL" sz="1800" b="1" dirty="0" smtClean="0">
                <a:solidFill>
                  <a:schemeClr val="tx2"/>
                </a:solidFill>
                <a:latin typeface="AmpleSoft" charset="0"/>
                <a:ea typeface="AmpleSoft" charset="0"/>
                <a:cs typeface="AmpleSoft" charset="0"/>
              </a:rPr>
              <a:t>lipca</a:t>
            </a:r>
          </a:p>
        </p:txBody>
      </p:sp>
      <p:sp>
        <p:nvSpPr>
          <p:cNvPr id="6" name="BoxContent"/>
          <p:cNvSpPr>
            <a:spLocks noChangeArrowheads="1"/>
          </p:cNvSpPr>
          <p:nvPr/>
        </p:nvSpPr>
        <p:spPr bwMode="gray">
          <a:xfrm>
            <a:off x="2039816" y="2726256"/>
            <a:ext cx="6682154" cy="9334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77925" tIns="77925" rIns="77925" bIns="77925"/>
          <a:lstStyle/>
          <a:p>
            <a:pPr marL="246222" lvl="1" indent="-148815">
              <a:buClr>
                <a:schemeClr val="bg1"/>
              </a:buClr>
              <a:buFontTx/>
              <a:buChar char="•"/>
            </a:pPr>
            <a:r>
              <a:rPr lang="pl-PL" sz="1800" dirty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Każdy uczestnik podpisuje oświadczenie </a:t>
            </a:r>
            <a:endParaRPr lang="pl-PL" sz="1800" dirty="0" smtClean="0">
              <a:solidFill>
                <a:schemeClr val="bg1"/>
              </a:solidFill>
              <a:latin typeface="AmpleSoft" charset="0"/>
              <a:ea typeface="AmpleSoft" charset="0"/>
              <a:cs typeface="AmpleSoft" charset="0"/>
            </a:endParaRPr>
          </a:p>
          <a:p>
            <a:pPr marL="246222" lvl="1" indent="-148815">
              <a:buClr>
                <a:schemeClr val="bg1"/>
              </a:buClr>
              <a:buFontTx/>
              <a:buChar char="•"/>
            </a:pPr>
            <a:r>
              <a:rPr lang="pl-PL" sz="1800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Brak opłat (np. za przystąpienie do Grupy, przygotowanie wniosku)</a:t>
            </a:r>
            <a:endParaRPr lang="pl-PL" sz="1800" dirty="0">
              <a:solidFill>
                <a:schemeClr val="bg1"/>
              </a:solidFill>
              <a:latin typeface="AmpleSoft" charset="0"/>
              <a:ea typeface="AmpleSoft" charset="0"/>
              <a:cs typeface="AmpleSoft" charset="0"/>
            </a:endParaRPr>
          </a:p>
        </p:txBody>
      </p:sp>
      <p:sp>
        <p:nvSpPr>
          <p:cNvPr id="7" name="BoxContent"/>
          <p:cNvSpPr>
            <a:spLocks noChangeArrowheads="1"/>
          </p:cNvSpPr>
          <p:nvPr/>
        </p:nvSpPr>
        <p:spPr bwMode="gray">
          <a:xfrm>
            <a:off x="2039817" y="3750753"/>
            <a:ext cx="6682154" cy="9334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77925" tIns="77925" rIns="77925" bIns="77925"/>
          <a:lstStyle/>
          <a:p>
            <a:pPr marL="246222" lvl="1" indent="-148815">
              <a:buClr>
                <a:schemeClr val="bg1"/>
              </a:buClr>
              <a:buFontTx/>
              <a:buChar char="•"/>
            </a:pPr>
            <a:r>
              <a:rPr lang="pl-PL" sz="1800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Zgłoszenia przyjmujemy pod numerem </a:t>
            </a:r>
            <a:r>
              <a:rPr lang="pl-PL" sz="1800" b="1" dirty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Infolinii </a:t>
            </a:r>
            <a:r>
              <a:rPr lang="pl-PL" sz="1800" b="1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Informacyjnej</a:t>
            </a:r>
            <a:r>
              <a:rPr lang="pl-PL" sz="1800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:</a:t>
            </a:r>
            <a:br>
              <a:rPr lang="pl-PL" sz="1800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</a:br>
            <a:r>
              <a:rPr lang="pl-PL" sz="1800" b="1" dirty="0" smtClean="0">
                <a:solidFill>
                  <a:schemeClr val="tx2"/>
                </a:solidFill>
                <a:latin typeface="AmpleSoft" charset="0"/>
                <a:ea typeface="AmpleSoft" charset="0"/>
                <a:cs typeface="AmpleSoft" charset="0"/>
              </a:rPr>
              <a:t>510 </a:t>
            </a:r>
            <a:r>
              <a:rPr lang="pl-PL" sz="1800" b="1" dirty="0">
                <a:solidFill>
                  <a:schemeClr val="tx2"/>
                </a:solidFill>
                <a:latin typeface="AmpleSoft" charset="0"/>
                <a:ea typeface="AmpleSoft" charset="0"/>
                <a:cs typeface="AmpleSoft" charset="0"/>
              </a:rPr>
              <a:t>785 264</a:t>
            </a:r>
            <a:r>
              <a:rPr lang="pl-PL" sz="1800" b="1" dirty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 </a:t>
            </a:r>
            <a:r>
              <a:rPr lang="pl-PL" sz="1800" dirty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w godzinach </a:t>
            </a:r>
            <a:r>
              <a:rPr lang="pl-PL" sz="1800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09:00-17:00</a:t>
            </a:r>
            <a:endParaRPr lang="pl-PL" sz="1800" b="1" dirty="0">
              <a:solidFill>
                <a:schemeClr val="bg1"/>
              </a:solidFill>
              <a:latin typeface="AmpleSoft" charset="0"/>
              <a:ea typeface="AmpleSoft" charset="0"/>
              <a:cs typeface="AmpleSoft" charset="0"/>
            </a:endParaRPr>
          </a:p>
          <a:p>
            <a:pPr marL="246222" lvl="1" indent="-148815">
              <a:buClr>
                <a:schemeClr val="bg1"/>
              </a:buClr>
              <a:buFontTx/>
              <a:buChar char="•"/>
            </a:pPr>
            <a:r>
              <a:rPr lang="pl-PL" sz="1800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Lub pod adresem </a:t>
            </a:r>
            <a:r>
              <a:rPr lang="pl-PL" sz="1800" dirty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email: </a:t>
            </a:r>
            <a:r>
              <a:rPr lang="pl-PL" sz="1800" b="1" dirty="0" err="1" smtClean="0">
                <a:solidFill>
                  <a:schemeClr val="tx2"/>
                </a:solidFill>
                <a:latin typeface="AmpleSoft" charset="0"/>
                <a:ea typeface="AmpleSoft" charset="0"/>
                <a:cs typeface="AmpleSoft" charset="0"/>
              </a:rPr>
              <a:t>biuro@grupafoton.pl</a:t>
            </a:r>
            <a:endParaRPr lang="pl-PL" sz="1800" b="1" dirty="0">
              <a:solidFill>
                <a:schemeClr val="tx2"/>
              </a:solidFill>
              <a:latin typeface="AmpleSoft" charset="0"/>
              <a:ea typeface="AmpleSoft" charset="0"/>
              <a:cs typeface="AmpleSoft" charset="0"/>
            </a:endParaRPr>
          </a:p>
        </p:txBody>
      </p:sp>
      <p:sp>
        <p:nvSpPr>
          <p:cNvPr id="8" name="BoxHeader"/>
          <p:cNvSpPr>
            <a:spLocks noChangeArrowheads="1"/>
          </p:cNvSpPr>
          <p:nvPr/>
        </p:nvSpPr>
        <p:spPr bwMode="gray">
          <a:xfrm>
            <a:off x="336686" y="2707801"/>
            <a:ext cx="1748144" cy="933450"/>
          </a:xfrm>
          <a:prstGeom prst="homePlate">
            <a:avLst>
              <a:gd name="adj" fmla="val 11896"/>
            </a:avLst>
          </a:prstGeom>
          <a:solidFill>
            <a:schemeClr val="accent2"/>
          </a:solidFill>
          <a:ln w="9525" algn="ctr">
            <a:solidFill>
              <a:schemeClr val="accent1"/>
            </a:solidFill>
            <a:miter lim="800000"/>
            <a:headEnd type="none" w="lg" len="lg"/>
            <a:tailEnd type="none" w="lg" len="lg"/>
          </a:ln>
        </p:spPr>
        <p:txBody>
          <a:bodyPr lIns="0" tIns="77925" rIns="0" bIns="77925" anchor="ctr"/>
          <a:lstStyle/>
          <a:p>
            <a:pPr algn="ctr">
              <a:buClr>
                <a:srgbClr val="FDD138"/>
              </a:buClr>
            </a:pPr>
            <a:r>
              <a:rPr lang="pl-PL" sz="2000" b="1" dirty="0" smtClean="0">
                <a:solidFill>
                  <a:srgbClr val="017476"/>
                </a:solidFill>
                <a:latin typeface="AmpleSoft" charset="0"/>
                <a:ea typeface="AmpleSoft" charset="0"/>
                <a:cs typeface="AmpleSoft" charset="0"/>
              </a:rPr>
              <a:t>Proces</a:t>
            </a:r>
            <a:endParaRPr lang="pl-PL" sz="2000" b="1" dirty="0">
              <a:solidFill>
                <a:srgbClr val="017476"/>
              </a:solidFill>
              <a:latin typeface="AmpleSoft" charset="0"/>
              <a:ea typeface="AmpleSoft" charset="0"/>
              <a:cs typeface="AmpleSoft" charset="0"/>
            </a:endParaRPr>
          </a:p>
        </p:txBody>
      </p:sp>
      <p:sp>
        <p:nvSpPr>
          <p:cNvPr id="9" name="BoxHeader"/>
          <p:cNvSpPr>
            <a:spLocks noChangeArrowheads="1"/>
          </p:cNvSpPr>
          <p:nvPr/>
        </p:nvSpPr>
        <p:spPr bwMode="gray">
          <a:xfrm>
            <a:off x="336688" y="3750753"/>
            <a:ext cx="1748144" cy="933450"/>
          </a:xfrm>
          <a:prstGeom prst="homePlate">
            <a:avLst>
              <a:gd name="adj" fmla="val 11896"/>
            </a:avLst>
          </a:prstGeom>
          <a:solidFill>
            <a:schemeClr val="accent2"/>
          </a:solidFill>
          <a:ln w="9525" algn="ctr">
            <a:solidFill>
              <a:schemeClr val="accent1"/>
            </a:solidFill>
            <a:miter lim="800000"/>
            <a:headEnd type="none" w="lg" len="lg"/>
            <a:tailEnd type="none" w="lg" len="lg"/>
          </a:ln>
        </p:spPr>
        <p:txBody>
          <a:bodyPr lIns="0" tIns="77925" rIns="0" bIns="77925" anchor="ctr"/>
          <a:lstStyle/>
          <a:p>
            <a:pPr algn="ctr">
              <a:buClr>
                <a:srgbClr val="FDD138"/>
              </a:buClr>
            </a:pPr>
            <a:r>
              <a:rPr lang="pl-PL" sz="2000" b="1" dirty="0" smtClean="0">
                <a:solidFill>
                  <a:srgbClr val="017476"/>
                </a:solidFill>
                <a:latin typeface="AmpleSoft" charset="0"/>
                <a:ea typeface="AmpleSoft" charset="0"/>
                <a:cs typeface="AmpleSoft" charset="0"/>
              </a:rPr>
              <a:t>Od czego zacząć?</a:t>
            </a:r>
            <a:endParaRPr lang="pl-PL" sz="2000" b="1" dirty="0">
              <a:solidFill>
                <a:srgbClr val="017476"/>
              </a:solidFill>
              <a:latin typeface="AmpleSoft" charset="0"/>
              <a:ea typeface="AmpleSoft" charset="0"/>
              <a:cs typeface="AmpleSoft" charset="0"/>
            </a:endParaRPr>
          </a:p>
        </p:txBody>
      </p:sp>
      <p:sp>
        <p:nvSpPr>
          <p:cNvPr id="10" name="BoxContent"/>
          <p:cNvSpPr>
            <a:spLocks noChangeArrowheads="1"/>
          </p:cNvSpPr>
          <p:nvPr/>
        </p:nvSpPr>
        <p:spPr bwMode="gray">
          <a:xfrm>
            <a:off x="2039816" y="1782803"/>
            <a:ext cx="6682154" cy="933450"/>
          </a:xfrm>
          <a:prstGeom prst="rect">
            <a:avLst/>
          </a:prstGeom>
          <a:noFill/>
          <a:ln w="9525" algn="ctr">
            <a:noFill/>
            <a:miter lim="800000"/>
            <a:headEnd type="none" w="lg" len="lg"/>
            <a:tailEnd type="none" w="lg" len="lg"/>
          </a:ln>
        </p:spPr>
        <p:txBody>
          <a:bodyPr lIns="77925" tIns="77925" rIns="77925" bIns="77925"/>
          <a:lstStyle/>
          <a:p>
            <a:pPr marL="246222" lvl="1" indent="-148815">
              <a:buClr>
                <a:schemeClr val="bg1"/>
              </a:buClr>
              <a:buFontTx/>
              <a:buChar char="•"/>
            </a:pPr>
            <a:r>
              <a:rPr lang="pl-PL" sz="1800" dirty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Decyduje: kolejność </a:t>
            </a:r>
            <a:r>
              <a:rPr lang="pl-PL" sz="1800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zgłoszeń </a:t>
            </a:r>
            <a:r>
              <a:rPr lang="pl-PL" sz="1800" b="1" dirty="0" smtClean="0">
                <a:solidFill>
                  <a:schemeClr val="tx2"/>
                </a:solidFill>
                <a:latin typeface="AmpleSoft" charset="0"/>
                <a:ea typeface="AmpleSoft" charset="0"/>
                <a:cs typeface="AmpleSoft" charset="0"/>
              </a:rPr>
              <a:t>(liczba miejsc ograniczona)</a:t>
            </a:r>
            <a:endParaRPr lang="pl-PL" sz="1800" b="1" dirty="0">
              <a:solidFill>
                <a:schemeClr val="tx2"/>
              </a:solidFill>
              <a:latin typeface="AmpleSoft" charset="0"/>
              <a:ea typeface="AmpleSoft" charset="0"/>
              <a:cs typeface="AmpleSoft" charset="0"/>
            </a:endParaRPr>
          </a:p>
          <a:p>
            <a:pPr marL="246222" lvl="1" indent="-148815">
              <a:buClr>
                <a:schemeClr val="bg1"/>
              </a:buClr>
              <a:buFontTx/>
              <a:buChar char="•"/>
            </a:pPr>
            <a:r>
              <a:rPr lang="pl-PL" sz="1800" dirty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Wymagane: spełnienie kryteriów regulaminu </a:t>
            </a:r>
            <a:r>
              <a:rPr lang="pl-PL" sz="1800" dirty="0" smtClean="0">
                <a:solidFill>
                  <a:schemeClr val="bg1"/>
                </a:solidFill>
                <a:latin typeface="AmpleSoft" charset="0"/>
                <a:ea typeface="AmpleSoft" charset="0"/>
                <a:cs typeface="AmpleSoft" charset="0"/>
              </a:rPr>
              <a:t>projektu</a:t>
            </a:r>
          </a:p>
        </p:txBody>
      </p:sp>
      <p:sp>
        <p:nvSpPr>
          <p:cNvPr id="11" name="BoxHeader"/>
          <p:cNvSpPr>
            <a:spLocks noChangeArrowheads="1"/>
          </p:cNvSpPr>
          <p:nvPr/>
        </p:nvSpPr>
        <p:spPr bwMode="gray">
          <a:xfrm>
            <a:off x="336686" y="1772800"/>
            <a:ext cx="1748144" cy="825500"/>
          </a:xfrm>
          <a:prstGeom prst="homePlate">
            <a:avLst>
              <a:gd name="adj" fmla="val 11896"/>
            </a:avLst>
          </a:prstGeom>
          <a:solidFill>
            <a:schemeClr val="accent2"/>
          </a:solidFill>
          <a:ln w="9525" algn="ctr">
            <a:solidFill>
              <a:schemeClr val="accent1"/>
            </a:solidFill>
            <a:miter lim="800000"/>
            <a:headEnd type="none" w="lg" len="lg"/>
            <a:tailEnd type="none" w="lg" len="lg"/>
          </a:ln>
        </p:spPr>
        <p:txBody>
          <a:bodyPr lIns="0" tIns="77925" rIns="0" bIns="77925" anchor="ctr"/>
          <a:lstStyle/>
          <a:p>
            <a:pPr algn="ctr">
              <a:buClr>
                <a:srgbClr val="FDD138"/>
              </a:buClr>
            </a:pPr>
            <a:r>
              <a:rPr lang="pl-PL" sz="2000" b="1" dirty="0" smtClean="0">
                <a:solidFill>
                  <a:srgbClr val="017476"/>
                </a:solidFill>
                <a:latin typeface="AmpleSoft" charset="0"/>
                <a:ea typeface="AmpleSoft" charset="0"/>
                <a:cs typeface="AmpleSoft" charset="0"/>
              </a:rPr>
              <a:t>Warunki</a:t>
            </a:r>
            <a:endParaRPr lang="pl-PL" sz="2000" b="1" dirty="0">
              <a:solidFill>
                <a:srgbClr val="017476"/>
              </a:solidFill>
              <a:latin typeface="AmpleSoft" charset="0"/>
              <a:ea typeface="AmpleSoft" charset="0"/>
              <a:cs typeface="AmpleSof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52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P_IDX" val="4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blank">
  <a:themeElements>
    <a:clrScheme name="foton">
      <a:dk1>
        <a:srgbClr val="6E6C6D"/>
      </a:dk1>
      <a:lt1>
        <a:srgbClr val="FFFFFF"/>
      </a:lt1>
      <a:dk2>
        <a:srgbClr val="FDD138"/>
      </a:dk2>
      <a:lt2>
        <a:srgbClr val="6E6C6D"/>
      </a:lt2>
      <a:accent1>
        <a:srgbClr val="6E6C6D"/>
      </a:accent1>
      <a:accent2>
        <a:srgbClr val="FDD138"/>
      </a:accent2>
      <a:accent3>
        <a:srgbClr val="6E6C6D"/>
      </a:accent3>
      <a:accent4>
        <a:srgbClr val="FDD138"/>
      </a:accent4>
      <a:accent5>
        <a:srgbClr val="6E6C6D"/>
      </a:accent5>
      <a:accent6>
        <a:srgbClr val="FDD138"/>
      </a:accent6>
      <a:hlink>
        <a:srgbClr val="6E6C6D"/>
      </a:hlink>
      <a:folHlink>
        <a:srgbClr val="FDD138"/>
      </a:folHlink>
    </a:clrScheme>
    <a:fontScheme name="seravek">
      <a:majorFont>
        <a:latin typeface="seravek"/>
        <a:ea typeface=""/>
        <a:cs typeface=""/>
      </a:majorFont>
      <a:minorFont>
        <a:latin typeface="serave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D138"/>
        </a:solidFill>
        <a:ln w="9525">
          <a:noFill/>
        </a:ln>
        <a:effectLst/>
      </a:spPr>
      <a:bodyPr tIns="90000" bIns="90000" rtlCol="0" anchor="ctr" anchorCtr="0"/>
      <a:lstStyle>
        <a:defPPr algn="ctr">
          <a:defRPr sz="1400" smtClean="0">
            <a:solidFill>
              <a:srgbClr val="6E6C6D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 anchor="t">
        <a:spAutoFit/>
      </a:bodyPr>
      <a:lstStyle>
        <a:defPPr algn="ctr">
          <a:defRPr sz="1400" dirty="0" smtClean="0">
            <a:solidFill>
              <a:srgbClr val="000000"/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62B2F57513A547879471749A2268C3" ma:contentTypeVersion="1" ma:contentTypeDescription="Create a new document." ma:contentTypeScope="" ma:versionID="187b2ccb4db15664d5e0eaca524ea8a3">
  <xsd:schema xmlns:xsd="http://www.w3.org/2001/XMLSchema" xmlns:p="http://schemas.microsoft.com/office/2006/metadata/properties" targetNamespace="http://schemas.microsoft.com/office/2006/metadata/properties" ma:root="true" ma:fieldsID="876b2bb4dfc2b028f5344ecdeae42f3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4.xml><?xml version="1.0" encoding="utf-8"?>
<?mso-contentType ?>
<rca:RCAuthoringProperties xmlns:rca="urn:sharePointPublishingRcaProperties">
  <rca:Converter rca:guid="6dfdc5b4-2a28-4a06-b0c6-ad3901e3a807">
    <rca:property rca:type="InheritParentSettings">False</rca:property>
    <rca:property rca:type="SelectedPageLayout">24</rca:property>
    <rca:property rca:type="SelectedPageField">f55c4d88-1f2e-4ad9-aaa8-819af4ee7ee8</rca:property>
    <rca:property rca:type="SelectedStylesField">a932ec3f-94c1-48b1-b6dc-41aaa6eb7e54</rca:property>
    <rca:property rca:type="CreatePageWithSourceDocument">True</rca:property>
    <rca:property rca:type="AllowChangeLocationConfig">True</rca:property>
    <rca:property rca:type="ConfiguredPageLocation">http://it-network.bcg.com/SiteDirectory/Sharepoint_Platform/TeamSites09/FarmDeploy/iptest</rca:property>
    <rca:property rca:type="CreateSynchronously">False</rca:property>
    <rca:property rca:type="AllowChangeProcessingConfig">True</rca:property>
    <rca:property rca:type="ConverterSpecificSettings"/>
  </rca:Converter>
</rca:RCAuthoringProperties>
</file>

<file path=customXml/itemProps1.xml><?xml version="1.0" encoding="utf-8"?>
<ds:datastoreItem xmlns:ds="http://schemas.openxmlformats.org/officeDocument/2006/customXml" ds:itemID="{7BF56AB9-1D7B-4EEB-B7B0-A85AED613A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2D2F14E-91D0-46BE-AF0B-03FA64177EC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BDB0175-C2BA-4739-B241-D8A48BED43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CB87F45E-89F2-4F93-BA38-4E759A2983DE}">
  <ds:schemaRefs>
    <ds:schemaRef ds:uri="urn:sharePointPublishingRca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6405</TotalTime>
  <Words>413</Words>
  <Application>Microsoft Office PowerPoint</Application>
  <PresentationFormat>Pokaz na ekranie (16:9)</PresentationFormat>
  <Paragraphs>78</Paragraphs>
  <Slides>7</Slides>
  <Notes>2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6" baseType="lpstr">
      <vt:lpstr>AmpleSoft</vt:lpstr>
      <vt:lpstr>AmpleSoft Bold</vt:lpstr>
      <vt:lpstr>Arial</vt:lpstr>
      <vt:lpstr>Calibri</vt:lpstr>
      <vt:lpstr>Gill Sans</vt:lpstr>
      <vt:lpstr>Gill Sans MT</vt:lpstr>
      <vt:lpstr>seravek</vt:lpstr>
      <vt:lpstr>blank</vt:lpstr>
      <vt:lpstr>think-cell Slide</vt:lpstr>
      <vt:lpstr>GRUPA OPERACYJNA „WSPÓŁPRACA DLA INNOWACYJNEJ ZIELONEJ ENERGII”</vt:lpstr>
      <vt:lpstr>5 Głównych korzyści dla uczestników projektu</vt:lpstr>
      <vt:lpstr>Geneza projektu</vt:lpstr>
      <vt:lpstr>Na czym polega projekt GRUPY OPERACYJNA “WSPÓŁPRACA DLA INNOWACYJNEJ ZIELONEJ ENERGII”?</vt:lpstr>
      <vt:lpstr>ETAPY PROJEKTU I ROLE</vt:lpstr>
      <vt:lpstr>Lider projektu, spółka Foton technik NALEŻY DO grupy kapitałowej innogy (dotychczas RWE)</vt:lpstr>
      <vt:lpstr>Zasady naboru do PROJEKTU WSPÓŁPRACA</vt:lpstr>
    </vt:vector>
  </TitlesOfParts>
  <Company>The Boston Consulting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0</dc:title>
  <dc:creator>Malachowska M</dc:creator>
  <cp:lastModifiedBy>sekretariat</cp:lastModifiedBy>
  <cp:revision>443</cp:revision>
  <cp:lastPrinted>2016-10-26T17:12:53Z</cp:lastPrinted>
  <dcterms:created xsi:type="dcterms:W3CDTF">2014-01-29T18:41:18Z</dcterms:created>
  <dcterms:modified xsi:type="dcterms:W3CDTF">2017-06-29T07:47:23Z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lpwstr>20100310</vt:lpwstr>
  </property>
  <property fmtid="{D5CDD505-2E9C-101B-9397-08002B2CF9AE}" pid="3" name="Format Name">
    <vt:lpwstr>BCG Format</vt:lpwstr>
  </property>
  <property fmtid="{D5CDD505-2E9C-101B-9397-08002B2CF9AE}" pid="4" name="Template Name">
    <vt:lpwstr>A4</vt:lpwstr>
  </property>
</Properties>
</file>